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74" r:id="rId2"/>
    <p:sldId id="972" r:id="rId3"/>
    <p:sldId id="1089" r:id="rId4"/>
    <p:sldId id="1132" r:id="rId5"/>
    <p:sldId id="286" r:id="rId6"/>
    <p:sldId id="1098" r:id="rId7"/>
    <p:sldId id="1099" r:id="rId8"/>
    <p:sldId id="1100" r:id="rId9"/>
    <p:sldId id="1091" r:id="rId10"/>
    <p:sldId id="1026" r:id="rId11"/>
    <p:sldId id="1018" r:id="rId12"/>
    <p:sldId id="1101" r:id="rId13"/>
    <p:sldId id="1102" r:id="rId14"/>
    <p:sldId id="1103" r:id="rId15"/>
    <p:sldId id="1104" r:id="rId16"/>
    <p:sldId id="1134" r:id="rId17"/>
    <p:sldId id="1106" r:id="rId18"/>
    <p:sldId id="1088" r:id="rId19"/>
    <p:sldId id="1107" r:id="rId20"/>
    <p:sldId id="1108" r:id="rId21"/>
    <p:sldId id="1109" r:id="rId22"/>
    <p:sldId id="1110" r:id="rId23"/>
    <p:sldId id="1111" r:id="rId24"/>
    <p:sldId id="1112" r:id="rId25"/>
    <p:sldId id="1113" r:id="rId26"/>
    <p:sldId id="1078" r:id="rId27"/>
    <p:sldId id="1114" r:id="rId28"/>
    <p:sldId id="1115" r:id="rId29"/>
    <p:sldId id="1116" r:id="rId30"/>
    <p:sldId id="1038" r:id="rId31"/>
    <p:sldId id="1072" r:id="rId32"/>
    <p:sldId id="1117" r:id="rId33"/>
    <p:sldId id="1118" r:id="rId34"/>
    <p:sldId id="1119" r:id="rId35"/>
    <p:sldId id="480" r:id="rId36"/>
    <p:sldId id="481" r:id="rId37"/>
    <p:sldId id="482" r:id="rId38"/>
    <p:sldId id="483" r:id="rId39"/>
    <p:sldId id="484" r:id="rId40"/>
    <p:sldId id="485" r:id="rId41"/>
    <p:sldId id="1135" r:id="rId42"/>
    <p:sldId id="1044" r:id="rId43"/>
    <p:sldId id="1045" r:id="rId44"/>
    <p:sldId id="1047" r:id="rId45"/>
    <p:sldId id="1050" r:id="rId46"/>
    <p:sldId id="1049" r:id="rId47"/>
    <p:sldId id="1123" r:id="rId48"/>
    <p:sldId id="1124" r:id="rId49"/>
    <p:sldId id="1125" r:id="rId50"/>
    <p:sldId id="1126" r:id="rId51"/>
    <p:sldId id="1127" r:id="rId52"/>
    <p:sldId id="1128" r:id="rId53"/>
    <p:sldId id="1085" r:id="rId54"/>
    <p:sldId id="1137" r:id="rId55"/>
    <p:sldId id="1138" r:id="rId56"/>
    <p:sldId id="1139" r:id="rId57"/>
    <p:sldId id="1129" r:id="rId58"/>
    <p:sldId id="1130" r:id="rId59"/>
    <p:sldId id="306" r:id="rId60"/>
    <p:sldId id="1096" r:id="rId61"/>
    <p:sldId id="1009" r:id="rId6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8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73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57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1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33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43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26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00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1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0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5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0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6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4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0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6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6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8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81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08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43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1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282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09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700E-421C-28F9-CFB4-87A68AD6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B29566-4A17-2B7E-8FC4-D9306235D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F51B1-6A55-2C94-93E9-4F6C583A1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D6D8A-90FC-2958-0780-9E13D22DE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95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57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700E-421C-28F9-CFB4-87A68AD6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B29566-4A17-2B7E-8FC4-D9306235D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F51B1-6A55-2C94-93E9-4F6C583A1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D6D8A-90FC-2958-0780-9E13D22DE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49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1700E-421C-28F9-CFB4-87A68AD6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B29566-4A17-2B7E-8FC4-D9306235D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F51B1-6A55-2C94-93E9-4F6C583A1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D6D8A-90FC-2958-0780-9E13D22DE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57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84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4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9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7.png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9.jpeg"/><Relationship Id="rId5" Type="http://schemas.openxmlformats.org/officeDocument/2006/relationships/image" Target="NULL"/><Relationship Id="rId10" Type="http://schemas.openxmlformats.org/officeDocument/2006/relationships/image" Target="../media/image2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../media/image37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5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10.png"/><Relationship Id="rId10" Type="http://schemas.openxmlformats.org/officeDocument/2006/relationships/image" Target="../media/image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1.png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NULL"/><Relationship Id="rId4" Type="http://schemas.openxmlformats.org/officeDocument/2006/relationships/image" Target="../media/image42.png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6.png"/><Relationship Id="rId7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8.gif"/><Relationship Id="rId4" Type="http://schemas.openxmlformats.org/officeDocument/2006/relationships/image" Target="../media/image47.png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9.png"/><Relationship Id="rId7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9.png"/><Relationship Id="rId7" Type="http://schemas.openxmlformats.org/officeDocument/2006/relationships/image" Target="NUL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0.png"/><Relationship Id="rId7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kegeeks.com/numpy-meshgrid" TargetMode="Externa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generated/numpy.gradient.html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15</a:t>
              </a:r>
            </a:p>
            <a:p>
              <a:pPr algn="ctr"/>
              <a:r>
                <a:rPr lang="en-US" dirty="0"/>
                <a:t>Vector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CCD19D-21BF-0A23-ECC7-3811D6FFAE7B}"/>
              </a:ext>
            </a:extLst>
          </p:cNvPr>
          <p:cNvSpPr/>
          <p:nvPr/>
        </p:nvSpPr>
        <p:spPr>
          <a:xfrm>
            <a:off x="628650" y="2353456"/>
            <a:ext cx="7975704" cy="16489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Monolith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6C49-BE2C-45A7-8E55-BA8B509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468581"/>
            <a:ext cx="7027606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4560FA-0B79-486A-AD61-B91CD0CFA92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A0120-7517-4669-8E71-77DC9E849947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5F6-BE50-4C1D-8125-03D708916E7B}"/>
              </a:ext>
            </a:extLst>
          </p:cNvPr>
          <p:cNvGrpSpPr/>
          <p:nvPr/>
        </p:nvGrpSpPr>
        <p:grpSpPr>
          <a:xfrm>
            <a:off x="3419626" y="4544866"/>
            <a:ext cx="1855071" cy="553437"/>
            <a:chOff x="4757574" y="3841866"/>
            <a:chExt cx="1855071" cy="55343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E37C30-1482-4B17-AA83-411B5C500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574" y="3890848"/>
              <a:ext cx="941726" cy="483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2C656-F679-4DC0-9030-7D5BDB0AB3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24" y="3890848"/>
              <a:ext cx="959321" cy="5044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/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𝒘𝒊𝒅𝒕𝒉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/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CAB9-36CF-4588-936C-A854ADDDF70C}"/>
              </a:ext>
            </a:extLst>
          </p:cNvPr>
          <p:cNvGrpSpPr/>
          <p:nvPr/>
        </p:nvGrpSpPr>
        <p:grpSpPr>
          <a:xfrm>
            <a:off x="6457950" y="2730224"/>
            <a:ext cx="1312733" cy="902113"/>
            <a:chOff x="6475587" y="2511523"/>
            <a:chExt cx="1312733" cy="9021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F8001-22E9-4C5B-A2B9-A10D81E1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192" y="2511523"/>
              <a:ext cx="26194" cy="9021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D9837B-3FCE-4716-B298-1CCF0ACE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76289" y="2558851"/>
              <a:ext cx="1012031" cy="4524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/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/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F84665-488E-4A33-2664-C809773E2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027" y="1486900"/>
            <a:ext cx="4244344" cy="2408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07A7C5-4AF9-AD54-E33E-ED084B8AD563}"/>
              </a:ext>
            </a:extLst>
          </p:cNvPr>
          <p:cNvSpPr/>
          <p:nvPr/>
        </p:nvSpPr>
        <p:spPr>
          <a:xfrm>
            <a:off x="376238" y="2195513"/>
            <a:ext cx="2143125" cy="166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1C7B9E-AFDA-627A-7618-0B07260EA527}"/>
              </a:ext>
            </a:extLst>
          </p:cNvPr>
          <p:cNvSpPr/>
          <p:nvPr/>
        </p:nvSpPr>
        <p:spPr>
          <a:xfrm>
            <a:off x="1419845" y="3510590"/>
            <a:ext cx="1730550" cy="1666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  <p:bldP spid="42" grpId="0"/>
      <p:bldP spid="48" grpId="0"/>
      <p:bldP spid="4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32486-8B51-4AE7-9018-C20F39B3A4F1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D5F1E-E972-418F-B138-2C64E1B6F6FB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82A9-BC40-450A-86A7-3656D4B7769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94CD-E3CC-46CD-B034-839E4841935E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F9C4-C3EA-4119-8779-31B5E9357130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04C58-D25B-4F61-8DAE-D85C40589098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408859-C88F-4FD5-A678-0E4327F6F4D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B89CB-96D3-4874-827F-1D65540CA776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48FF7-C28F-497E-B1BD-F7F4A679DA81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23E28-3559-6BD4-8A8E-C3DC3A04C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2" y="1364365"/>
            <a:ext cx="5486923" cy="11580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438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892BF-630D-65B3-CBF6-33190D18BD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857" y="1489684"/>
            <a:ext cx="5514286" cy="486666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7198750" y="255343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572000" y="3244334"/>
            <a:ext cx="1075303" cy="369332"/>
            <a:chOff x="6289887" y="2128061"/>
            <a:chExt cx="107530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4651506" y="391546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79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E553-F2B8-4426-F1CD-2EF883ED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99" y="1491866"/>
            <a:ext cx="7788603" cy="483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3246426" y="1491866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2811213" y="4400559"/>
            <a:ext cx="1075303" cy="369332"/>
            <a:chOff x="6289887" y="2128061"/>
            <a:chExt cx="107530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3939600" y="541569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118CE3A-4873-26FF-3F65-1D2ACB5E5B4B}"/>
              </a:ext>
            </a:extLst>
          </p:cNvPr>
          <p:cNvSpPr/>
          <p:nvPr/>
        </p:nvSpPr>
        <p:spPr>
          <a:xfrm>
            <a:off x="1080655" y="3325091"/>
            <a:ext cx="1549190" cy="24182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A61AC3-89AB-810C-BC2A-8992290EA856}"/>
              </a:ext>
            </a:extLst>
          </p:cNvPr>
          <p:cNvSpPr/>
          <p:nvPr/>
        </p:nvSpPr>
        <p:spPr>
          <a:xfrm>
            <a:off x="2676076" y="3325091"/>
            <a:ext cx="570350" cy="24182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5A3781-607C-485A-E1A1-E44D0F1B583A}"/>
              </a:ext>
            </a:extLst>
          </p:cNvPr>
          <p:cNvSpPr/>
          <p:nvPr/>
        </p:nvSpPr>
        <p:spPr>
          <a:xfrm>
            <a:off x="4584908" y="3326350"/>
            <a:ext cx="1763505" cy="24182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4469B-FEFA-63AE-85B6-EF8ACA4701EC}"/>
              </a:ext>
            </a:extLst>
          </p:cNvPr>
          <p:cNvSpPr/>
          <p:nvPr/>
        </p:nvSpPr>
        <p:spPr>
          <a:xfrm>
            <a:off x="6493740" y="3327609"/>
            <a:ext cx="1763505" cy="24182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F03FFF-138C-F5CC-133C-A48DA91FF843}"/>
              </a:ext>
            </a:extLst>
          </p:cNvPr>
          <p:cNvGrpSpPr/>
          <p:nvPr/>
        </p:nvGrpSpPr>
        <p:grpSpPr>
          <a:xfrm>
            <a:off x="3639303" y="572933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37ED7-949A-4394-EA8B-F0CC54D878C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9615FD-46F5-A619-7CE6-61FF42321A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10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A17B47-CDA2-ABB8-4744-14ECF727B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97" y="1386162"/>
            <a:ext cx="6596206" cy="52769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9586A-C043-4A33-BAEE-F1194E8FEF70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9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7563C8-F454-9381-C049-CCDAF972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97" y="1386163"/>
            <a:ext cx="6596207" cy="52769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275DFDB-1847-B361-1242-4A14ECD8E587}"/>
              </a:ext>
            </a:extLst>
          </p:cNvPr>
          <p:cNvSpPr/>
          <p:nvPr/>
        </p:nvSpPr>
        <p:spPr>
          <a:xfrm>
            <a:off x="626561" y="2023670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Left-click and drag </a:t>
            </a:r>
            <a:r>
              <a:rPr lang="en-US" dirty="0"/>
              <a:t>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374724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96198-4BB8-4AC7-B566-BEDDE5DA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51" y="1575020"/>
            <a:ext cx="4251099" cy="3402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Draw a pyramid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0A257EE-E149-85CF-D3F1-1494D4562622}"/>
              </a:ext>
            </a:extLst>
          </p:cNvPr>
          <p:cNvGrpSpPr/>
          <p:nvPr/>
        </p:nvGrpSpPr>
        <p:grpSpPr>
          <a:xfrm>
            <a:off x="6018550" y="6063147"/>
            <a:ext cx="1768840" cy="409595"/>
            <a:chOff x="5981075" y="6083279"/>
            <a:chExt cx="1768840" cy="4095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AFE54E-378C-78C0-3FC1-659FD9F32652}"/>
                </a:ext>
              </a:extLst>
            </p:cNvPr>
            <p:cNvSpPr txBox="1"/>
            <p:nvPr/>
          </p:nvSpPr>
          <p:spPr>
            <a:xfrm>
              <a:off x="6074921" y="6123542"/>
              <a:ext cx="1674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lowercase phi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F91200D-18F8-D5E8-B617-4FFF4FD22A09}"/>
                </a:ext>
              </a:extLst>
            </p:cNvPr>
            <p:cNvCxnSpPr/>
            <p:nvPr/>
          </p:nvCxnSpPr>
          <p:spPr>
            <a:xfrm flipH="1" flipV="1">
              <a:off x="5981075" y="6083279"/>
              <a:ext cx="247338" cy="16761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04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/>
              <a:t>axes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Archimedes' Spiral in 3D using </a:t>
            </a:r>
            <a:r>
              <a:rPr lang="en-US" sz="2400" b="1" dirty="0"/>
              <a:t>cylindrical</a:t>
            </a:r>
            <a:r>
              <a:rPr lang="en-US" sz="2400" dirty="0"/>
              <a:t> coordinates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>
                <a:solidFill>
                  <a:srgbClr val="0070C0"/>
                </a:solidFill>
              </a:rPr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facets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wireframe </a:t>
            </a:r>
            <a:r>
              <a:rPr lang="en-US" sz="2400" b="1" dirty="0"/>
              <a:t>monolith</a:t>
            </a:r>
            <a:r>
              <a:rPr lang="en-US" sz="2400" dirty="0"/>
              <a:t> using Cartesian coordinates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pyramid</a:t>
            </a:r>
            <a:r>
              <a:rPr lang="en-US" sz="2400" dirty="0"/>
              <a:t> that conforms with the </a:t>
            </a:r>
            <a:r>
              <a:rPr lang="en-US" sz="2400" b="1" dirty="0">
                <a:solidFill>
                  <a:srgbClr val="FF0000"/>
                </a:solidFill>
              </a:rPr>
              <a:t>Golden Ratio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u="sng" dirty="0"/>
              <a:t>poloidal</a:t>
            </a:r>
            <a:r>
              <a:rPr lang="en-US" sz="2400" dirty="0"/>
              <a:t> and </a:t>
            </a:r>
            <a:r>
              <a:rPr lang="en-US" sz="2400" u="sng" dirty="0"/>
              <a:t>toroidal</a:t>
            </a:r>
            <a:r>
              <a:rPr lang="en-US" sz="2400" dirty="0"/>
              <a:t> angles in </a:t>
            </a:r>
            <a:r>
              <a:rPr lang="en-US" sz="2400" b="1" dirty="0">
                <a:solidFill>
                  <a:srgbClr val="7030A0"/>
                </a:solidFill>
              </a:rPr>
              <a:t>spherical</a:t>
            </a:r>
            <a:r>
              <a:rPr lang="en-US" sz="2400" dirty="0"/>
              <a:t>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to generate the </a:t>
            </a:r>
            <a:r>
              <a:rPr lang="en-US" sz="2400" b="1" dirty="0">
                <a:solidFill>
                  <a:srgbClr val="FF0000"/>
                </a:solidFill>
              </a:rPr>
              <a:t>outer product </a:t>
            </a:r>
            <a:r>
              <a:rPr lang="en-US" sz="2400" dirty="0"/>
              <a:t>of two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sphere using only vertices (a </a:t>
            </a:r>
            <a:r>
              <a:rPr lang="en-US" sz="2400" b="1" dirty="0"/>
              <a:t>scatter</a:t>
            </a:r>
            <a:r>
              <a:rPr lang="en-US" sz="2400" dirty="0"/>
              <a:t> plot)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wireframe</a:t>
            </a:r>
            <a:r>
              <a:rPr lang="en-US" sz="2400" dirty="0"/>
              <a:t> and facets of a </a:t>
            </a:r>
            <a:r>
              <a:rPr lang="en-US" sz="2400" b="1" dirty="0">
                <a:solidFill>
                  <a:srgbClr val="00B050"/>
                </a:solidFill>
              </a:rPr>
              <a:t>sphere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torus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3D </a:t>
            </a:r>
            <a:r>
              <a:rPr lang="en-US" sz="2400" b="1" dirty="0">
                <a:solidFill>
                  <a:srgbClr val="0070C0"/>
                </a:solidFill>
              </a:rPr>
              <a:t>surface plot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multivariable function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9448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F95FE07-8E10-BA8A-3E65-0197CB1ADE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33" y="1141576"/>
            <a:ext cx="5350582" cy="5057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6183387"/>
                <a:ext cx="5239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=150,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l-G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6183387"/>
                <a:ext cx="5239365" cy="400110"/>
              </a:xfrm>
              <a:prstGeom prst="rect">
                <a:avLst/>
              </a:prstGeom>
              <a:blipFill>
                <a:blip r:embed="rId4"/>
                <a:stretch>
                  <a:fillRect l="-2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7BCCBE-B666-8CBC-2058-2CC93F3DC541}"/>
              </a:ext>
            </a:extLst>
          </p:cNvPr>
          <p:cNvSpPr txBox="1"/>
          <p:nvPr/>
        </p:nvSpPr>
        <p:spPr>
          <a:xfrm>
            <a:off x="5050010" y="512996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229FC-CF09-89C0-FC70-4E463AC9E006}"/>
              </a:ext>
            </a:extLst>
          </p:cNvPr>
          <p:cNvSpPr txBox="1"/>
          <p:nvPr/>
        </p:nvSpPr>
        <p:spPr>
          <a:xfrm>
            <a:off x="4084476" y="2808352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DB370-D3ED-E7CC-2ACE-C23A6CBCF63C}"/>
              </a:ext>
            </a:extLst>
          </p:cNvPr>
          <p:cNvSpPr txBox="1"/>
          <p:nvPr/>
        </p:nvSpPr>
        <p:spPr>
          <a:xfrm>
            <a:off x="3144330" y="392766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AF9DE-DAA7-E4F7-DEEC-D65F9AA3DC92}"/>
              </a:ext>
            </a:extLst>
          </p:cNvPr>
          <p:cNvSpPr txBox="1"/>
          <p:nvPr/>
        </p:nvSpPr>
        <p:spPr>
          <a:xfrm>
            <a:off x="5428901" y="4112332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D5FD90-7411-5600-7A73-13BC9CE33287}"/>
              </a:ext>
            </a:extLst>
          </p:cNvPr>
          <p:cNvSpPr txBox="1"/>
          <p:nvPr/>
        </p:nvSpPr>
        <p:spPr>
          <a:xfrm>
            <a:off x="2739305" y="488678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52919-6448-C358-2206-E91D06C4D7BC}"/>
              </a:ext>
            </a:extLst>
          </p:cNvPr>
          <p:cNvSpPr txBox="1"/>
          <p:nvPr/>
        </p:nvSpPr>
        <p:spPr>
          <a:xfrm>
            <a:off x="3072793" y="42399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4567-2381-E4B2-0232-5C5CA3EAC04A}"/>
              </a:ext>
            </a:extLst>
          </p:cNvPr>
          <p:cNvSpPr txBox="1"/>
          <p:nvPr/>
        </p:nvSpPr>
        <p:spPr>
          <a:xfrm>
            <a:off x="4845858" y="42399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3FB79E-F225-1BDE-2CF8-D7668403EC6D}"/>
              </a:ext>
            </a:extLst>
          </p:cNvPr>
          <p:cNvSpPr txBox="1"/>
          <p:nvPr/>
        </p:nvSpPr>
        <p:spPr>
          <a:xfrm>
            <a:off x="3851935" y="4928152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90E94-BB33-E0EF-FD4F-49089C9E3C9B}"/>
              </a:ext>
            </a:extLst>
          </p:cNvPr>
          <p:cNvSpPr txBox="1"/>
          <p:nvPr/>
        </p:nvSpPr>
        <p:spPr>
          <a:xfrm>
            <a:off x="4084476" y="450094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EB7D28-29FD-A539-DFBC-814160623B36}"/>
              </a:ext>
            </a:extLst>
          </p:cNvPr>
          <p:cNvSpPr txBox="1"/>
          <p:nvPr/>
        </p:nvSpPr>
        <p:spPr>
          <a:xfrm>
            <a:off x="4095040" y="355833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5CEA1-E795-68C7-C264-F3A6785E0B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33" y="1342781"/>
            <a:ext cx="5961934" cy="5278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C42FF9-7276-FF77-CC99-AD28F54B6E4A}"/>
              </a:ext>
            </a:extLst>
          </p:cNvPr>
          <p:cNvGrpSpPr/>
          <p:nvPr/>
        </p:nvGrpSpPr>
        <p:grpSpPr>
          <a:xfrm>
            <a:off x="2620249" y="165104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BA45B8-E619-8A4B-5B23-52D738DEC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E98BBE-626E-CB5E-A6A6-5AE1FED6B54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9F5916-3DD3-51C8-3BC2-E9E26059A1DF}"/>
              </a:ext>
            </a:extLst>
          </p:cNvPr>
          <p:cNvGrpSpPr/>
          <p:nvPr/>
        </p:nvGrpSpPr>
        <p:grpSpPr>
          <a:xfrm>
            <a:off x="4680546" y="28126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C7DDEB-5D1D-366C-E6B5-CFF97A3009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F81011-38DD-0ADB-8B65-900DE1D00D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B4BE1B-670B-376D-3033-411211CF57E1}"/>
              </a:ext>
            </a:extLst>
          </p:cNvPr>
          <p:cNvGrpSpPr/>
          <p:nvPr/>
        </p:nvGrpSpPr>
        <p:grpSpPr>
          <a:xfrm>
            <a:off x="5373720" y="358839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2E1734-7820-E731-6ABE-DDFAC4D4ECF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D2F50A-17B9-C76D-9033-C0020304EF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FE58B4-740E-86F5-7257-B1CF76D89477}"/>
              </a:ext>
            </a:extLst>
          </p:cNvPr>
          <p:cNvGrpSpPr/>
          <p:nvPr/>
        </p:nvGrpSpPr>
        <p:grpSpPr>
          <a:xfrm>
            <a:off x="3950875" y="3981801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D9A45E-E333-9674-23AE-9173C4665EE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ADC1C8-272C-4748-D750-26BEAAD06A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37253C-930D-6B43-B544-C6D480B00A3A}"/>
              </a:ext>
            </a:extLst>
          </p:cNvPr>
          <p:cNvGrpSpPr/>
          <p:nvPr/>
        </p:nvGrpSpPr>
        <p:grpSpPr>
          <a:xfrm>
            <a:off x="6005704" y="4935054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34B81F-08B9-766B-DF9C-1EFB0B088BF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2C2175E-CAD9-F19D-C904-07C1FF6AA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F3069C-AF9D-75DA-552A-4A26C6B4AC96}"/>
              </a:ext>
            </a:extLst>
          </p:cNvPr>
          <p:cNvGrpSpPr/>
          <p:nvPr/>
        </p:nvGrpSpPr>
        <p:grpSpPr>
          <a:xfrm>
            <a:off x="7145482" y="5876919"/>
            <a:ext cx="1076632" cy="369332"/>
            <a:chOff x="2157212" y="5373058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D86A76-892C-1B49-EBBA-661ADD28343C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328979-3168-ED27-C772-FDE16C397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7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CBCD1C0-0CA8-D5BF-C763-77100B0162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57" y="1677447"/>
            <a:ext cx="7114286" cy="35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0E955A-080A-A5E9-0893-B6471AC9A5EF}"/>
              </a:ext>
            </a:extLst>
          </p:cNvPr>
          <p:cNvGrpSpPr/>
          <p:nvPr/>
        </p:nvGrpSpPr>
        <p:grpSpPr>
          <a:xfrm>
            <a:off x="3064689" y="1625376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71DF18-8F94-17EE-5FBA-27C604A3A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C83671-F14F-0EFB-689A-94845709DA1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C9CB5BB-C782-D226-0AB5-41031ED8D2A3}"/>
              </a:ext>
            </a:extLst>
          </p:cNvPr>
          <p:cNvSpPr/>
          <p:nvPr/>
        </p:nvSpPr>
        <p:spPr>
          <a:xfrm>
            <a:off x="3405188" y="1935956"/>
            <a:ext cx="2681287" cy="23821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8211B1-F8B8-8064-ED45-9209B3CC42A4}"/>
              </a:ext>
            </a:extLst>
          </p:cNvPr>
          <p:cNvSpPr/>
          <p:nvPr/>
        </p:nvSpPr>
        <p:spPr>
          <a:xfrm>
            <a:off x="6208148" y="1935956"/>
            <a:ext cx="1855197" cy="23821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0444AC-3DEA-8E96-AA69-703E8EE52EBA}"/>
              </a:ext>
            </a:extLst>
          </p:cNvPr>
          <p:cNvGrpSpPr/>
          <p:nvPr/>
        </p:nvGrpSpPr>
        <p:grpSpPr>
          <a:xfrm>
            <a:off x="4059109" y="300695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95697D-B027-9535-BB59-AD045D2D47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5AF3A2-E8A2-F968-CB08-A332AA38E38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F10469-C9BC-FA30-6BA3-C9A8FB2C1821}"/>
              </a:ext>
            </a:extLst>
          </p:cNvPr>
          <p:cNvGrpSpPr/>
          <p:nvPr/>
        </p:nvGrpSpPr>
        <p:grpSpPr>
          <a:xfrm>
            <a:off x="4062368" y="4604675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6DBBDF-22B6-E983-1A72-C501C0A92DB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F2339F-9124-AA1A-A45D-A8401492B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18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90C2D1-6648-33E4-D8C4-3D0545BC7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33" y="1075973"/>
            <a:ext cx="5933333" cy="5523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07673-EB58-48A3-9B4C-D540D793D316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0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BD002-9B58-420C-9275-3D63618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5" y="1186848"/>
            <a:ext cx="3038783" cy="3024605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EDCF8-EEF6-4102-9A1E-041954EC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05" y="1664939"/>
            <a:ext cx="5203456" cy="416804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4524-5F78-46E6-B645-8AEC5559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2" y="4158849"/>
            <a:ext cx="3280031" cy="2502915"/>
          </a:xfrm>
          <a:prstGeom prst="rect">
            <a:avLst/>
          </a:prstGeom>
          <a:ln>
            <a:noFill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22817A8-FEF0-4D73-A208-820CD23E3951}"/>
              </a:ext>
            </a:extLst>
          </p:cNvPr>
          <p:cNvSpPr/>
          <p:nvPr/>
        </p:nvSpPr>
        <p:spPr>
          <a:xfrm>
            <a:off x="4351617" y="5477617"/>
            <a:ext cx="1634865" cy="1103455"/>
          </a:xfrm>
          <a:prstGeom prst="wedgeRoundRectCallout">
            <a:avLst>
              <a:gd name="adj1" fmla="val 71316"/>
              <a:gd name="adj2" fmla="val -82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Left-click and drag</a:t>
            </a:r>
            <a:r>
              <a:rPr lang="en-US" dirty="0"/>
              <a:t>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228577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F6804-732B-274D-FCEC-8E2D4E07D08F}"/>
              </a:ext>
            </a:extLst>
          </p:cNvPr>
          <p:cNvSpPr/>
          <p:nvPr/>
        </p:nvSpPr>
        <p:spPr>
          <a:xfrm>
            <a:off x="628650" y="3994883"/>
            <a:ext cx="7975704" cy="21660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5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7AD30-2AC0-4827-973F-070CF3D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75" y="1480213"/>
            <a:ext cx="6831931" cy="512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Poloidal and Toroidal Angles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3B2264-4AF1-4A46-957C-27CA0A4D30F3}"/>
              </a:ext>
            </a:extLst>
          </p:cNvPr>
          <p:cNvGrpSpPr/>
          <p:nvPr/>
        </p:nvGrpSpPr>
        <p:grpSpPr>
          <a:xfrm>
            <a:off x="3997746" y="4483511"/>
            <a:ext cx="920841" cy="648928"/>
            <a:chOff x="3997746" y="4483511"/>
            <a:chExt cx="920841" cy="648928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A9CF741-49E5-4C85-ABB7-6EDCA7F21E53}"/>
                </a:ext>
              </a:extLst>
            </p:cNvPr>
            <p:cNvSpPr/>
            <p:nvPr/>
          </p:nvSpPr>
          <p:spPr>
            <a:xfrm>
              <a:off x="3997746" y="4483511"/>
              <a:ext cx="920841" cy="648928"/>
            </a:xfrm>
            <a:prstGeom prst="arc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/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5124FD-2B2C-4A70-B603-B9C26DEC8644}"/>
              </a:ext>
            </a:extLst>
          </p:cNvPr>
          <p:cNvGrpSpPr/>
          <p:nvPr/>
        </p:nvGrpSpPr>
        <p:grpSpPr>
          <a:xfrm>
            <a:off x="3740096" y="4566179"/>
            <a:ext cx="1135286" cy="1032387"/>
            <a:chOff x="3740096" y="4566179"/>
            <a:chExt cx="1135286" cy="103238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BD4C7CC-E572-40A0-AD30-77F6B4B5FAD8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/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27C0F4-6318-4F82-AF50-35EB166F3136}"/>
              </a:ext>
            </a:extLst>
          </p:cNvPr>
          <p:cNvGrpSpPr/>
          <p:nvPr/>
        </p:nvGrpSpPr>
        <p:grpSpPr>
          <a:xfrm>
            <a:off x="4427245" y="4351859"/>
            <a:ext cx="1103980" cy="835550"/>
            <a:chOff x="4427245" y="4351859"/>
            <a:chExt cx="1103980" cy="8355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C61183-33A9-46AC-B687-82E93213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245" y="4351859"/>
              <a:ext cx="1103980" cy="83555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/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F080D3-05BF-40D6-9199-E21915F2DB86}"/>
              </a:ext>
            </a:extLst>
          </p:cNvPr>
          <p:cNvGrpSpPr/>
          <p:nvPr/>
        </p:nvGrpSpPr>
        <p:grpSpPr>
          <a:xfrm>
            <a:off x="1276270" y="4807975"/>
            <a:ext cx="3158613" cy="339550"/>
            <a:chOff x="1276270" y="4807975"/>
            <a:chExt cx="3158613" cy="3395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C9D4D0-209A-4A94-A02B-790388DEC4A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70" y="5147525"/>
              <a:ext cx="31586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/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/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radius of sphere</a:t>
                </a:r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blipFill>
                <a:blip r:embed="rId9"/>
                <a:stretch>
                  <a:fillRect l="-311" t="-28889" r="-68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/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/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blipFill>
                <a:blip r:embed="rId12"/>
                <a:stretch>
                  <a:fillRect l="-364" t="-28261" r="-836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/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blipFill>
                <a:blip r:embed="rId1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/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/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blipFill>
                <a:blip r:embed="rId15"/>
                <a:stretch>
                  <a:fillRect l="-31250" r="-28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/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/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blipFill>
                <a:blip r:embed="rId17"/>
                <a:stretch>
                  <a:fillRect l="-24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/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blipFill>
                <a:blip r:embed="rId18"/>
                <a:stretch>
                  <a:fillRect l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5E46A92-807B-4874-A99C-0FE447AC6FA9}"/>
              </a:ext>
            </a:extLst>
          </p:cNvPr>
          <p:cNvSpPr/>
          <p:nvPr/>
        </p:nvSpPr>
        <p:spPr>
          <a:xfrm>
            <a:off x="4173794" y="3429000"/>
            <a:ext cx="225744" cy="22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/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blipFill>
                <a:blip r:embed="rId19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/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/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blipFill>
                <a:blip r:embed="rId21"/>
                <a:stretch>
                  <a:fillRect t="-3604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184415-5320-A21A-24A2-A34ABAC4261C}"/>
              </a:ext>
            </a:extLst>
          </p:cNvPr>
          <p:cNvCxnSpPr/>
          <p:nvPr/>
        </p:nvCxnSpPr>
        <p:spPr>
          <a:xfrm>
            <a:off x="4467225" y="3714750"/>
            <a:ext cx="130969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5CE782-8934-DB42-176C-94969CB886EB}"/>
              </a:ext>
            </a:extLst>
          </p:cNvPr>
          <p:cNvCxnSpPr>
            <a:cxnSpLocks/>
          </p:cNvCxnSpPr>
          <p:nvPr/>
        </p:nvCxnSpPr>
        <p:spPr>
          <a:xfrm flipH="1" flipV="1">
            <a:off x="4600575" y="3595688"/>
            <a:ext cx="2381" cy="214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D9DEF3-6C7D-CC43-87D2-4A465F708CF5}"/>
              </a:ext>
            </a:extLst>
          </p:cNvPr>
          <p:cNvCxnSpPr/>
          <p:nvPr/>
        </p:nvCxnSpPr>
        <p:spPr>
          <a:xfrm flipH="1">
            <a:off x="3762111" y="5853113"/>
            <a:ext cx="156367" cy="137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F3AC3-74C8-B92A-508A-BE1176C56D73}"/>
              </a:ext>
            </a:extLst>
          </p:cNvPr>
          <p:cNvCxnSpPr/>
          <p:nvPr/>
        </p:nvCxnSpPr>
        <p:spPr>
          <a:xfrm flipH="1">
            <a:off x="3656942" y="5853113"/>
            <a:ext cx="261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502DC3-8D8A-0266-ACDF-9291788D7FA7}"/>
              </a:ext>
            </a:extLst>
          </p:cNvPr>
          <p:cNvCxnSpPr>
            <a:cxnSpLocks/>
          </p:cNvCxnSpPr>
          <p:nvPr/>
        </p:nvCxnSpPr>
        <p:spPr>
          <a:xfrm>
            <a:off x="3475459" y="5999321"/>
            <a:ext cx="2082226" cy="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headEnd type="none" w="med" len="med"/>
            <a:tailEnd type="triangle" w="med" len="med"/>
          </a:ln>
          <a:effectLst>
            <a:glow rad="38100">
              <a:srgbClr val="0070C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00F951-6A40-67D6-E5A9-660FD362F42D}"/>
              </a:ext>
            </a:extLst>
          </p:cNvPr>
          <p:cNvCxnSpPr>
            <a:cxnSpLocks/>
          </p:cNvCxnSpPr>
          <p:nvPr/>
        </p:nvCxnSpPr>
        <p:spPr>
          <a:xfrm flipV="1">
            <a:off x="3482137" y="5173692"/>
            <a:ext cx="959643" cy="82166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headEnd type="triangle" w="med" len="med"/>
            <a:tailEnd type="none" w="med" len="med"/>
          </a:ln>
          <a:effectLst>
            <a:glow rad="38100">
              <a:srgbClr val="0070C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992A57-5C9D-5705-C91B-51C9026CF16F}"/>
              </a:ext>
            </a:extLst>
          </p:cNvPr>
          <p:cNvCxnSpPr>
            <a:cxnSpLocks/>
          </p:cNvCxnSpPr>
          <p:nvPr/>
        </p:nvCxnSpPr>
        <p:spPr>
          <a:xfrm flipV="1">
            <a:off x="4457444" y="3503635"/>
            <a:ext cx="3455" cy="1659424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headEnd type="none" w="med" len="med"/>
            <a:tailEnd type="triangle" w="med" len="med"/>
          </a:ln>
          <a:effectLst>
            <a:glow rad="38100">
              <a:srgbClr val="00B05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B3819-5552-4663-8A38-F000914281C8}"/>
              </a:ext>
            </a:extLst>
          </p:cNvPr>
          <p:cNvGrpSpPr/>
          <p:nvPr/>
        </p:nvGrpSpPr>
        <p:grpSpPr>
          <a:xfrm>
            <a:off x="4432426" y="3484766"/>
            <a:ext cx="1125259" cy="840529"/>
            <a:chOff x="4432426" y="3484766"/>
            <a:chExt cx="1125259" cy="84052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572FC-798A-4AD8-97E7-5B4FA0DB47DE}"/>
                </a:ext>
              </a:extLst>
            </p:cNvPr>
            <p:cNvCxnSpPr/>
            <p:nvPr/>
          </p:nvCxnSpPr>
          <p:spPr>
            <a:xfrm>
              <a:off x="4432426" y="3484766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/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6E61E1-D03F-4455-B600-CDDF435DCE9C}"/>
              </a:ext>
            </a:extLst>
          </p:cNvPr>
          <p:cNvGrpSpPr/>
          <p:nvPr/>
        </p:nvGrpSpPr>
        <p:grpSpPr>
          <a:xfrm>
            <a:off x="4427245" y="5143556"/>
            <a:ext cx="1111131" cy="847034"/>
            <a:chOff x="4427245" y="5143556"/>
            <a:chExt cx="1111131" cy="84703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3488F-5B5A-445F-B833-0D78C1CCAE88}"/>
                </a:ext>
              </a:extLst>
            </p:cNvPr>
            <p:cNvCxnSpPr>
              <a:cxnSpLocks/>
            </p:cNvCxnSpPr>
            <p:nvPr/>
          </p:nvCxnSpPr>
          <p:spPr>
            <a:xfrm>
              <a:off x="4427245" y="5143556"/>
              <a:ext cx="1111131" cy="847034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/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0679AA9-7D42-E0E6-4E08-0DC1CBF65A4D}"/>
              </a:ext>
            </a:extLst>
          </p:cNvPr>
          <p:cNvSpPr/>
          <p:nvPr/>
        </p:nvSpPr>
        <p:spPr>
          <a:xfrm>
            <a:off x="5391357" y="4077325"/>
            <a:ext cx="342064" cy="468887"/>
          </a:xfrm>
          <a:prstGeom prst="rect">
            <a:avLst/>
          </a:prstGeom>
          <a:noFill/>
          <a:ln w="57150"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7" grpId="0"/>
      <p:bldP spid="62" grpId="0" animBg="1"/>
      <p:bldP spid="36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8DF25-CB7A-EDAD-E883-E2308BECF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190" y="1726566"/>
            <a:ext cx="4609524" cy="12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 and Outer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/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/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F9937-54CD-40A2-A77A-E184CB87393E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686051" y="1783504"/>
            <a:ext cx="1479876" cy="80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6B86C-1D66-4DBC-A3FE-8ED84771D38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2582048" y="2040900"/>
            <a:ext cx="1581497" cy="6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/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blipFill>
                <a:blip r:embed="rId6"/>
                <a:stretch>
                  <a:fillRect l="-1242" t="-2222" r="-40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601ACFD-DC2F-48F9-A29D-7D27AD2ADBDD}"/>
              </a:ext>
            </a:extLst>
          </p:cNvPr>
          <p:cNvSpPr/>
          <p:nvPr/>
        </p:nvSpPr>
        <p:spPr>
          <a:xfrm>
            <a:off x="2519730" y="1645004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27EA4-CAC5-4CC3-940E-400319AD65B3}"/>
              </a:ext>
            </a:extLst>
          </p:cNvPr>
          <p:cNvSpPr/>
          <p:nvPr/>
        </p:nvSpPr>
        <p:spPr>
          <a:xfrm>
            <a:off x="4165927" y="1777041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DD8BD-B86E-42C0-85A6-111672D5ED26}"/>
              </a:ext>
            </a:extLst>
          </p:cNvPr>
          <p:cNvSpPr/>
          <p:nvPr/>
        </p:nvSpPr>
        <p:spPr>
          <a:xfrm>
            <a:off x="4163545" y="19538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9D47C-6003-47F3-A150-C7469DC7A430}"/>
              </a:ext>
            </a:extLst>
          </p:cNvPr>
          <p:cNvSpPr/>
          <p:nvPr/>
        </p:nvSpPr>
        <p:spPr>
          <a:xfrm>
            <a:off x="4163545" y="2358723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8DDE7-38DA-4B84-BEE7-73D8E4FF282A}"/>
              </a:ext>
            </a:extLst>
          </p:cNvPr>
          <p:cNvSpPr/>
          <p:nvPr/>
        </p:nvSpPr>
        <p:spPr>
          <a:xfrm>
            <a:off x="4165927" y="2555811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F386-A25F-4B14-AF51-BF4A03A23D69}"/>
              </a:ext>
            </a:extLst>
          </p:cNvPr>
          <p:cNvSpPr/>
          <p:nvPr/>
        </p:nvSpPr>
        <p:spPr>
          <a:xfrm>
            <a:off x="4168308" y="2744578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/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blipFill>
                <a:blip r:embed="rId7"/>
                <a:stretch>
                  <a:fillRect l="-1311" t="-2174" r="-3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F466F94-B2A3-4DC8-A82E-6A2C5E836133}"/>
              </a:ext>
            </a:extLst>
          </p:cNvPr>
          <p:cNvSpPr/>
          <p:nvPr/>
        </p:nvSpPr>
        <p:spPr>
          <a:xfrm>
            <a:off x="2413933" y="196571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/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blipFill>
                <a:blip r:embed="rId8"/>
                <a:stretch>
                  <a:fillRect l="-1444" r="-18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508A152-BB53-4C49-8F7D-CD91C858D4D3}"/>
              </a:ext>
            </a:extLst>
          </p:cNvPr>
          <p:cNvSpPr/>
          <p:nvPr/>
        </p:nvSpPr>
        <p:spPr>
          <a:xfrm>
            <a:off x="2247612" y="293460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/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blipFill>
                <a:blip r:embed="rId9"/>
                <a:stretch>
                  <a:fillRect l="-2827" r="-141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186CA8C-10B3-4196-9B48-97E51A8CD744}"/>
              </a:ext>
            </a:extLst>
          </p:cNvPr>
          <p:cNvSpPr/>
          <p:nvPr/>
        </p:nvSpPr>
        <p:spPr>
          <a:xfrm>
            <a:off x="2264031" y="3294850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/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blipFill>
                <a:blip r:embed="rId10"/>
                <a:stretch>
                  <a:fillRect l="-2252" r="-40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DF4DE6B2-2F2D-4320-A483-4450616268EA}"/>
              </a:ext>
            </a:extLst>
          </p:cNvPr>
          <p:cNvSpPr/>
          <p:nvPr/>
        </p:nvSpPr>
        <p:spPr>
          <a:xfrm>
            <a:off x="1897052" y="3655098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74F50D-AA16-4CD9-B2C0-5995B23225FC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2415720" y="2445791"/>
            <a:ext cx="1747825" cy="62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5CF459-4E66-41C0-9150-4C452879B3D6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2430352" y="2642879"/>
            <a:ext cx="1735575" cy="790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4385A1-00FF-48A6-913D-C159F1CBC6C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 flipV="1">
            <a:off x="2063373" y="2831646"/>
            <a:ext cx="2104935" cy="961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9F891-5391-4D16-889C-199906233E3D}"/>
              </a:ext>
            </a:extLst>
          </p:cNvPr>
          <p:cNvSpPr/>
          <p:nvPr/>
        </p:nvSpPr>
        <p:spPr>
          <a:xfrm>
            <a:off x="1290484" y="5036572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16BFE7-9CC7-4A33-BBA2-33B306520E12}"/>
              </a:ext>
            </a:extLst>
          </p:cNvPr>
          <p:cNvSpPr/>
          <p:nvPr/>
        </p:nvSpPr>
        <p:spPr>
          <a:xfrm>
            <a:off x="1806831" y="5036571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5032AB-842E-4FF6-B029-F5D00831C1BF}"/>
              </a:ext>
            </a:extLst>
          </p:cNvPr>
          <p:cNvSpPr/>
          <p:nvPr/>
        </p:nvSpPr>
        <p:spPr>
          <a:xfrm>
            <a:off x="4224898" y="5304746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C66F66-9A04-45CD-9F75-9675DDAE6BE2}"/>
              </a:ext>
            </a:extLst>
          </p:cNvPr>
          <p:cNvSpPr/>
          <p:nvPr/>
        </p:nvSpPr>
        <p:spPr>
          <a:xfrm>
            <a:off x="4572000" y="5302934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4DFBF2-F41B-44A9-BFC4-BB09A9AB2AD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rot="16200000" flipH="1">
            <a:off x="2685472" y="3884932"/>
            <a:ext cx="467277" cy="2770557"/>
          </a:xfrm>
          <a:prstGeom prst="bentConnector5">
            <a:avLst>
              <a:gd name="adj1" fmla="val -116781"/>
              <a:gd name="adj2" fmla="val 52957"/>
              <a:gd name="adj3" fmla="val 2183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26544CE-BD13-4876-8EE0-6600E3B40EC7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H="1">
            <a:off x="3118103" y="3968648"/>
            <a:ext cx="465466" cy="2601312"/>
          </a:xfrm>
          <a:prstGeom prst="bentConnector5">
            <a:avLst>
              <a:gd name="adj1" fmla="val -64955"/>
              <a:gd name="adj2" fmla="val 53149"/>
              <a:gd name="adj3" fmla="val 1633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49D3D3E-1C4D-4878-8D43-06144647DF95}"/>
              </a:ext>
            </a:extLst>
          </p:cNvPr>
          <p:cNvSpPr/>
          <p:nvPr/>
        </p:nvSpPr>
        <p:spPr>
          <a:xfrm>
            <a:off x="5167840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9ABA2-389F-4215-9830-E7C63FFB9C72}"/>
              </a:ext>
            </a:extLst>
          </p:cNvPr>
          <p:cNvSpPr/>
          <p:nvPr/>
        </p:nvSpPr>
        <p:spPr>
          <a:xfrm>
            <a:off x="5417872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CE7207D-B457-44B4-A8A1-35DE7AF3DC6F}"/>
              </a:ext>
            </a:extLst>
          </p:cNvPr>
          <p:cNvCxnSpPr>
            <a:cxnSpLocks/>
            <a:stCxn id="55" idx="0"/>
            <a:endCxn id="72" idx="0"/>
          </p:cNvCxnSpPr>
          <p:nvPr/>
        </p:nvCxnSpPr>
        <p:spPr>
          <a:xfrm rot="5400000" flipH="1" flipV="1">
            <a:off x="4565833" y="4586321"/>
            <a:ext cx="456983" cy="979868"/>
          </a:xfrm>
          <a:prstGeom prst="bentConnector3">
            <a:avLst>
              <a:gd name="adj1" fmla="val 1500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749654-E37D-4F39-B991-0A1BFD44C259}"/>
              </a:ext>
            </a:extLst>
          </p:cNvPr>
          <p:cNvCxnSpPr>
            <a:cxnSpLocks/>
            <a:stCxn id="56" idx="0"/>
            <a:endCxn id="73" idx="0"/>
          </p:cNvCxnSpPr>
          <p:nvPr/>
        </p:nvCxnSpPr>
        <p:spPr>
          <a:xfrm rot="5400000" flipH="1" flipV="1">
            <a:off x="4865306" y="4633950"/>
            <a:ext cx="455171" cy="882798"/>
          </a:xfrm>
          <a:prstGeom prst="bentConnector3">
            <a:avLst>
              <a:gd name="adj1" fmla="val 1842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/>
              <p:nvPr/>
            </p:nvSpPr>
            <p:spPr>
              <a:xfrm>
                <a:off x="2975662" y="3530378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662" y="3530378"/>
                <a:ext cx="2000032" cy="646331"/>
              </a:xfrm>
              <a:prstGeom prst="rect">
                <a:avLst/>
              </a:prstGeom>
              <a:blipFill>
                <a:blip r:embed="rId11"/>
                <a:stretch>
                  <a:fillRect t="-2703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764996-4893-12C4-9072-EA9D89E49F93}"/>
              </a:ext>
            </a:extLst>
          </p:cNvPr>
          <p:cNvSpPr txBox="1"/>
          <p:nvPr/>
        </p:nvSpPr>
        <p:spPr>
          <a:xfrm>
            <a:off x="4870317" y="6119815"/>
            <a:ext cx="29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Outer Product of Two Vectors</a:t>
            </a:r>
          </a:p>
        </p:txBody>
      </p:sp>
    </p:spTree>
    <p:extLst>
      <p:ext uri="{BB962C8B-B14F-4D97-AF65-F5344CB8AC3E}">
        <p14:creationId xmlns:p14="http://schemas.microsoft.com/office/powerpoint/2010/main" val="22340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7" grpId="0"/>
      <p:bldP spid="8" grpId="0"/>
      <p:bldP spid="15" grpId="0"/>
      <p:bldP spid="14" grpId="0"/>
      <p:bldP spid="16" grpId="0"/>
      <p:bldP spid="37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61A2A2-9E76-BF45-F131-85FD4F3A1A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22" y="1284625"/>
            <a:ext cx="4488189" cy="53552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C30E20-DC7D-AE8B-6DF7-C8ADF10A9A6F}"/>
              </a:ext>
            </a:extLst>
          </p:cNvPr>
          <p:cNvGrpSpPr/>
          <p:nvPr/>
        </p:nvGrpSpPr>
        <p:grpSpPr>
          <a:xfrm>
            <a:off x="6612467" y="272147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FD7592A-35AF-79B9-6B65-36279908A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04F1B9-CD5F-E5FD-7DBA-3686EF11F6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ABE8B0-DA9C-DD5B-83D0-4D5EE2123405}"/>
              </a:ext>
            </a:extLst>
          </p:cNvPr>
          <p:cNvGrpSpPr/>
          <p:nvPr/>
        </p:nvGrpSpPr>
        <p:grpSpPr>
          <a:xfrm>
            <a:off x="5252658" y="334290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981E0A7-FB01-217A-540B-B32E084C45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E3D445-D473-BC3B-2F60-0140D24DEE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19489A-D1DB-A45D-0C5B-948632F3505F}"/>
              </a:ext>
            </a:extLst>
          </p:cNvPr>
          <p:cNvGrpSpPr/>
          <p:nvPr/>
        </p:nvGrpSpPr>
        <p:grpSpPr>
          <a:xfrm>
            <a:off x="5735553" y="367801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CC18A6-A065-A12C-31BE-B015CC190FC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152B774-6D14-D37B-A999-566E1821B4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25DE07-18E2-A02A-D0B8-8A234EAD763A}"/>
              </a:ext>
            </a:extLst>
          </p:cNvPr>
          <p:cNvGrpSpPr/>
          <p:nvPr/>
        </p:nvGrpSpPr>
        <p:grpSpPr>
          <a:xfrm>
            <a:off x="4085995" y="4713039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8CDAAA-63D2-FEE4-16BE-F4C91E65E2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187804B-9CD5-097C-18FF-B5C8E0E5F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E98A55-66E6-AFD2-DE4C-23226B2971FA}"/>
              </a:ext>
            </a:extLst>
          </p:cNvPr>
          <p:cNvGrpSpPr/>
          <p:nvPr/>
        </p:nvGrpSpPr>
        <p:grpSpPr>
          <a:xfrm>
            <a:off x="3961894" y="5723964"/>
            <a:ext cx="1068643" cy="369332"/>
            <a:chOff x="3647644" y="5359159"/>
            <a:chExt cx="106864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E5C24-53EC-B616-4515-4ED778A3823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06B517A-C937-5071-EEB1-9AE712C9F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C1CF3-0CAD-FBEB-87A0-8525AF62051A}"/>
              </a:ext>
            </a:extLst>
          </p:cNvPr>
          <p:cNvGrpSpPr/>
          <p:nvPr/>
        </p:nvGrpSpPr>
        <p:grpSpPr>
          <a:xfrm>
            <a:off x="4271578" y="6123542"/>
            <a:ext cx="1076632" cy="369332"/>
            <a:chOff x="2157212" y="5356391"/>
            <a:chExt cx="1076632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75747A-0CBA-6BEF-B211-FC70FC72B4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629BA4-06EE-7707-D61D-DC8846F0F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716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4645742" y="4834596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885974" y="3042262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82074" y="2598998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4C08E42-B60A-0507-8A88-DBFBE4C9EDF4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A62EFC-5123-2087-B5F2-0F50F476EDEE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456F4A-8888-45BE-1A67-1CDD0CDE263D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F4B7D1-8457-8D60-79BE-52E4288E3450}"/>
              </a:ext>
            </a:extLst>
          </p:cNvPr>
          <p:cNvSpPr/>
          <p:nvPr/>
        </p:nvSpPr>
        <p:spPr>
          <a:xfrm>
            <a:off x="4594444" y="366195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9DBD6F-0B1A-0B1D-C46B-FF0B1C42E6FE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72493" y="3057834"/>
            <a:ext cx="1192340" cy="617511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542ACD-6D49-DA9A-5EB0-C7751683467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74863" y="3017333"/>
            <a:ext cx="1232972" cy="658012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B1DEFD-890A-69CA-F3FA-F2BFB65A2528}"/>
              </a:ext>
            </a:extLst>
          </p:cNvPr>
          <p:cNvCxnSpPr>
            <a:cxnSpLocks/>
          </p:cNvCxnSpPr>
          <p:nvPr/>
        </p:nvCxnSpPr>
        <p:spPr>
          <a:xfrm>
            <a:off x="4641513" y="3732494"/>
            <a:ext cx="0" cy="1098855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/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28181C-DA27-C9CD-3120-C79119094ADC}"/>
              </a:ext>
            </a:extLst>
          </p:cNvPr>
          <p:cNvSpPr/>
          <p:nvPr/>
        </p:nvSpPr>
        <p:spPr>
          <a:xfrm>
            <a:off x="7615003" y="3560164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74EEC-CAE5-B9A8-E4EA-0D7766745324}"/>
              </a:ext>
            </a:extLst>
          </p:cNvPr>
          <p:cNvSpPr/>
          <p:nvPr/>
        </p:nvSpPr>
        <p:spPr>
          <a:xfrm>
            <a:off x="2997902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1325B-94E0-27F7-8A22-A3743D01E993}"/>
              </a:ext>
            </a:extLst>
          </p:cNvPr>
          <p:cNvSpPr/>
          <p:nvPr/>
        </p:nvSpPr>
        <p:spPr>
          <a:xfrm>
            <a:off x="6109910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43" grpId="0"/>
      <p:bldP spid="44" grpId="0"/>
      <p:bldP spid="3" grpId="0" animBg="1"/>
      <p:bldP spid="4" grpId="0" animBg="1"/>
      <p:bldP spid="5" grpId="0" animBg="1"/>
      <p:bldP spid="7" grpId="0" animBg="1"/>
      <p:bldP spid="32" grpId="0"/>
      <p:bldP spid="8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D750A-F185-C340-0D1F-3DF76DA6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287" y="1232875"/>
            <a:ext cx="5437425" cy="54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2621-7387-4FF3-86E3-AFA59B98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95" y="2127354"/>
            <a:ext cx="4774436" cy="4542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717B8-BF63-4963-B5E1-EA6C7071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4" y="1264125"/>
            <a:ext cx="4291778" cy="307927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36D1D77-07CF-45EF-8792-02414AFA1566}"/>
              </a:ext>
            </a:extLst>
          </p:cNvPr>
          <p:cNvSpPr/>
          <p:nvPr/>
        </p:nvSpPr>
        <p:spPr>
          <a:xfrm>
            <a:off x="2161572" y="1784317"/>
            <a:ext cx="920841" cy="648928"/>
          </a:xfrm>
          <a:prstGeom prst="arc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/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B7B65-C69F-4DA7-AB99-14EDD55B32C2}"/>
              </a:ext>
            </a:extLst>
          </p:cNvPr>
          <p:cNvCxnSpPr>
            <a:cxnSpLocks/>
          </p:cNvCxnSpPr>
          <p:nvPr/>
        </p:nvCxnSpPr>
        <p:spPr>
          <a:xfrm flipV="1">
            <a:off x="2591071" y="1839287"/>
            <a:ext cx="837929" cy="648928"/>
          </a:xfrm>
          <a:prstGeom prst="straightConnector1">
            <a:avLst/>
          </a:prstGeom>
          <a:noFill/>
          <a:ln w="571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/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blipFill>
                <a:blip r:embed="rId6"/>
                <a:stretch>
                  <a:fillRect l="-38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/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7D0D-CDE2-42C4-9DA5-746A1E0BD480}"/>
              </a:ext>
            </a:extLst>
          </p:cNvPr>
          <p:cNvCxnSpPr>
            <a:cxnSpLocks/>
          </p:cNvCxnSpPr>
          <p:nvPr/>
        </p:nvCxnSpPr>
        <p:spPr>
          <a:xfrm>
            <a:off x="6622028" y="4343399"/>
            <a:ext cx="962255" cy="1404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/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FE16342-A243-40F3-8723-1C88C53EFA84}"/>
              </a:ext>
            </a:extLst>
          </p:cNvPr>
          <p:cNvSpPr/>
          <p:nvPr/>
        </p:nvSpPr>
        <p:spPr>
          <a:xfrm rot="2956916">
            <a:off x="6318140" y="3932426"/>
            <a:ext cx="660242" cy="673280"/>
          </a:xfrm>
          <a:prstGeom prst="arc">
            <a:avLst>
              <a:gd name="adj1" fmla="val 14776688"/>
              <a:gd name="adj2" fmla="val 20109681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/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blipFill>
                <a:blip r:embed="rId9"/>
                <a:stretch>
                  <a:fillRect t="-28261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/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8" grpId="0" animBg="1"/>
      <p:bldP spid="14" grpId="0" animBg="1"/>
      <p:bldP spid="16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B16D9F-2A13-471E-922D-0F074E4F2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00" y="1308626"/>
            <a:ext cx="4727993" cy="54128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9AFD724F-516D-4478-9473-E32DFC2B0D4A}"/>
              </a:ext>
            </a:extLst>
          </p:cNvPr>
          <p:cNvSpPr/>
          <p:nvPr/>
        </p:nvSpPr>
        <p:spPr>
          <a:xfrm>
            <a:off x="1168019" y="3509649"/>
            <a:ext cx="1544786" cy="934574"/>
          </a:xfrm>
          <a:prstGeom prst="wedgeRectCallout">
            <a:avLst>
              <a:gd name="adj1" fmla="val 97705"/>
              <a:gd name="adj2" fmla="val 89733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18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E60F1F2-20CE-0184-79EF-1BAC5B5CE24E}"/>
              </a:ext>
            </a:extLst>
          </p:cNvPr>
          <p:cNvSpPr/>
          <p:nvPr/>
        </p:nvSpPr>
        <p:spPr>
          <a:xfrm>
            <a:off x="1168019" y="4860228"/>
            <a:ext cx="1544786" cy="934574"/>
          </a:xfrm>
          <a:prstGeom prst="wedgeRectCallout">
            <a:avLst>
              <a:gd name="adj1" fmla="val 92983"/>
              <a:gd name="adj2" fmla="val -3339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19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1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87854-5E26-9610-C874-31D4D2DF6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59" y="1297931"/>
            <a:ext cx="5363283" cy="5423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744811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0B70-3B90-4A03-906B-5A488F537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16667" r="8549" b="7316"/>
          <a:stretch/>
        </p:blipFill>
        <p:spPr>
          <a:xfrm>
            <a:off x="1828800" y="1325561"/>
            <a:ext cx="5375788" cy="521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42FE-655C-4BBA-8447-96EC33591146}"/>
              </a:ext>
            </a:extLst>
          </p:cNvPr>
          <p:cNvSpPr txBox="1"/>
          <p:nvPr/>
        </p:nvSpPr>
        <p:spPr>
          <a:xfrm>
            <a:off x="7486650" y="3170903"/>
            <a:ext cx="114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Top-Down</a:t>
            </a:r>
          </a:p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421913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22493" y="5364069"/>
            <a:ext cx="1697773" cy="914664"/>
            <a:chOff x="4928974" y="5259232"/>
            <a:chExt cx="1697773" cy="91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0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2198" r="-1465" b="-20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3" r="-758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9" y="1551838"/>
            <a:ext cx="7745812" cy="4721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84775" y="3689350"/>
            <a:ext cx="676275" cy="26035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7175" y="3697641"/>
            <a:ext cx="523875" cy="814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16349" y="3689350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50" y="327852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6851" y="443601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7950" y="1084882"/>
            <a:ext cx="225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How do we avoid drawing the facets which are on the </a:t>
            </a:r>
            <a:r>
              <a:rPr lang="en-US" u="sng">
                <a:solidFill>
                  <a:srgbClr val="FF0000"/>
                </a:solidFill>
              </a:rPr>
              <a:t>back</a:t>
            </a:r>
            <a:r>
              <a:rPr lang="en-US">
                <a:solidFill>
                  <a:srgbClr val="FF0000"/>
                </a:solidFill>
              </a:rPr>
              <a:t> of the sphere?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5522912" y="1685047"/>
            <a:ext cx="935038" cy="1272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2" grpId="0"/>
      <p:bldP spid="13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Cross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9512"/>
            <a:ext cx="3747570" cy="2550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63" y="1709512"/>
            <a:ext cx="3418865" cy="2681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548" y="4713840"/>
            <a:ext cx="3950464" cy="1907940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5693508" y="4796683"/>
            <a:ext cx="2674620" cy="1559667"/>
          </a:xfrm>
          <a:prstGeom prst="borderCallout2">
            <a:avLst>
              <a:gd name="adj1" fmla="val 39036"/>
              <a:gd name="adj2" fmla="val -3065"/>
              <a:gd name="adj3" fmla="val -697"/>
              <a:gd name="adj4" fmla="val -29471"/>
              <a:gd name="adj5" fmla="val -48942"/>
              <a:gd name="adj6" fmla="val -22535"/>
            </a:avLst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cross product </a:t>
            </a:r>
            <a:r>
              <a:rPr lang="en-US">
                <a:solidFill>
                  <a:schemeClr val="tx1"/>
                </a:solidFill>
              </a:rPr>
              <a:t>of two vectors is another </a:t>
            </a:r>
            <a:r>
              <a:rPr lang="en-US" b="1">
                <a:solidFill>
                  <a:schemeClr val="tx1"/>
                </a:solidFill>
              </a:rPr>
              <a:t>vector</a:t>
            </a:r>
            <a:r>
              <a:rPr lang="en-US">
                <a:solidFill>
                  <a:schemeClr val="tx1"/>
                </a:solidFill>
              </a:rPr>
              <a:t> which is perpendicular to both vectors </a:t>
            </a:r>
            <a:r>
              <a:rPr lang="en-US" b="1">
                <a:solidFill>
                  <a:schemeClr val="tx1"/>
                </a:solidFill>
              </a:rPr>
              <a:t>A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89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Facet has a Surface Normal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3" y="4332007"/>
            <a:ext cx="2652337" cy="2206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08" y="1658327"/>
            <a:ext cx="3787041" cy="2301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9" y="1589533"/>
            <a:ext cx="3571631" cy="292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235" y="4513086"/>
            <a:ext cx="3015142" cy="21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5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Dot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77" y="1570618"/>
            <a:ext cx="3191925" cy="223981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3131391" y="4224886"/>
            <a:ext cx="2175511" cy="1154430"/>
          </a:xfrm>
          <a:prstGeom prst="borderCallout2">
            <a:avLst>
              <a:gd name="adj1" fmla="val -13109"/>
              <a:gd name="adj2" fmla="val 56230"/>
              <a:gd name="adj3" fmla="val -183622"/>
              <a:gd name="adj4" fmla="val 38923"/>
              <a:gd name="adj5" fmla="val -118819"/>
              <a:gd name="adj6" fmla="val -20792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dot product </a:t>
            </a:r>
            <a:r>
              <a:rPr lang="en-US">
                <a:solidFill>
                  <a:schemeClr val="tx1"/>
                </a:solidFill>
              </a:rPr>
              <a:t>gives the angle </a:t>
            </a:r>
            <a:r>
              <a:rPr lang="en-US" i="1">
                <a:solidFill>
                  <a:schemeClr val="tx1"/>
                </a:solidFill>
              </a:rPr>
              <a:t>between</a:t>
            </a:r>
            <a:r>
              <a:rPr lang="en-US">
                <a:solidFill>
                  <a:schemeClr val="tx1"/>
                </a:solidFill>
              </a:rPr>
              <a:t> two </a:t>
            </a:r>
            <a:r>
              <a:rPr lang="en-US" b="1">
                <a:solidFill>
                  <a:srgbClr val="FF0000"/>
                </a:solidFill>
              </a:rPr>
              <a:t>vectors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04" y="2594897"/>
            <a:ext cx="2215516" cy="17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Viewing Angles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E4EA9-4C7B-3C68-D6FC-258FC865E435}"/>
                  </a:ext>
                </a:extLst>
              </p:cNvPr>
              <p:cNvSpPr txBox="1"/>
              <p:nvPr/>
            </p:nvSpPr>
            <p:spPr>
              <a:xfrm>
                <a:off x="6049438" y="2931354"/>
                <a:ext cx="2057400" cy="1489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Default view angles:</a:t>
                </a:r>
              </a:p>
              <a:p>
                <a:pPr algn="ctr"/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𝐚𝐳𝐢𝐦</m:t>
                      </m:r>
                      <m:r>
                        <a:rPr lang="en-US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−60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𝐞𝐥𝐞𝐯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E4EA9-4C7B-3C68-D6FC-258FC865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438" y="2931354"/>
                <a:ext cx="2057400" cy="1489767"/>
              </a:xfrm>
              <a:prstGeom prst="rect">
                <a:avLst/>
              </a:prstGeom>
              <a:blipFill>
                <a:blip r:embed="rId3"/>
                <a:stretch>
                  <a:fillRect l="-2367" t="-2459" r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8B4861A-FF09-5F47-271B-D6AAA8332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645" y="1812794"/>
            <a:ext cx="4607687" cy="35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62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274" y="1125991"/>
            <a:ext cx="933611" cy="74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Back Face Culling and Facet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4" y="1634148"/>
            <a:ext cx="3434032" cy="25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76" y="4583521"/>
            <a:ext cx="3268004" cy="1913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858" y="1634148"/>
            <a:ext cx="2594183" cy="2594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9573" y="4583521"/>
            <a:ext cx="2589763" cy="1424475"/>
            <a:chOff x="1517289" y="4537026"/>
            <a:chExt cx="2589763" cy="142447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517289" y="5101345"/>
              <a:ext cx="1177871" cy="86015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6526" y="4778179"/>
              <a:ext cx="15305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Camera  / Eye Location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517289" y="4872641"/>
              <a:ext cx="254361" cy="10888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EB4D9-BC50-B91D-F349-F8934CA17E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00" y="1308626"/>
            <a:ext cx="4727993" cy="54128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9AFD724F-516D-4478-9473-E32DFC2B0D4A}"/>
              </a:ext>
            </a:extLst>
          </p:cNvPr>
          <p:cNvSpPr/>
          <p:nvPr/>
        </p:nvSpPr>
        <p:spPr>
          <a:xfrm>
            <a:off x="1168019" y="3509649"/>
            <a:ext cx="1544786" cy="934574"/>
          </a:xfrm>
          <a:prstGeom prst="wedgeRectCallout">
            <a:avLst>
              <a:gd name="adj1" fmla="val 92813"/>
              <a:gd name="adj2" fmla="val 103479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19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E60F1F2-20CE-0184-79EF-1BAC5B5CE24E}"/>
              </a:ext>
            </a:extLst>
          </p:cNvPr>
          <p:cNvSpPr/>
          <p:nvPr/>
        </p:nvSpPr>
        <p:spPr>
          <a:xfrm>
            <a:off x="1168019" y="4860228"/>
            <a:ext cx="1544786" cy="934574"/>
          </a:xfrm>
          <a:prstGeom prst="wedgeRectCallout">
            <a:avLst>
              <a:gd name="adj1" fmla="val 88091"/>
              <a:gd name="adj2" fmla="val -147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573E2B-5828-9534-2AFB-FDAF5328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59" y="1150910"/>
            <a:ext cx="5516883" cy="55796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F812A-055C-D0BD-A647-CE8E5888E5D3}"/>
              </a:ext>
            </a:extLst>
          </p:cNvPr>
          <p:cNvSpPr/>
          <p:nvPr/>
        </p:nvSpPr>
        <p:spPr>
          <a:xfrm>
            <a:off x="290088" y="1135918"/>
            <a:ext cx="1634865" cy="1103455"/>
          </a:xfrm>
          <a:prstGeom prst="wedgeRoundRectCallout">
            <a:avLst>
              <a:gd name="adj1" fmla="val 97240"/>
              <a:gd name="adj2" fmla="val 774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Left-click</a:t>
            </a:r>
            <a:r>
              <a:rPr lang="en-US" dirty="0"/>
              <a:t> and </a:t>
            </a:r>
            <a:r>
              <a:rPr lang="en-US" b="1" dirty="0"/>
              <a:t>drag</a:t>
            </a:r>
            <a:r>
              <a:rPr lang="en-US" dirty="0"/>
              <a:t>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41605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A0D9A-BA93-1D29-C817-7CAD4761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48" y="1317959"/>
            <a:ext cx="4942703" cy="540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5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07"/>
            <a:ext cx="5602544" cy="4637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Your scientist would like to begin modelling the electromagnetic field around a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coil carrying AC current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first step will be defining and drawing a 3D torus using a modified version of the spherical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red arrow points in the </a:t>
            </a:r>
            <a:r>
              <a:rPr lang="en-US" sz="2400" b="1" dirty="0">
                <a:ea typeface="Cambria Math" panose="02040503050406030204" pitchFamily="18" charset="0"/>
              </a:rPr>
              <a:t>poloidal</a:t>
            </a:r>
            <a:r>
              <a:rPr lang="en-US" sz="2400" dirty="0">
                <a:ea typeface="Cambria Math" panose="02040503050406030204" pitchFamily="18" charset="0"/>
              </a:rPr>
              <a:t> direction and the blue arrow points in the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direction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A sphere and a torus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: unlike a sphere, a torus needs </a:t>
            </a:r>
            <a:r>
              <a:rPr lang="en-US" sz="2400" u="sng" dirty="0">
                <a:ea typeface="Cambria Math" panose="02040503050406030204" pitchFamily="18" charset="0"/>
              </a:rPr>
              <a:t>two</a:t>
            </a:r>
            <a:r>
              <a:rPr lang="en-US" sz="2400" dirty="0">
                <a:ea typeface="Cambria Math" panose="02040503050406030204" pitchFamily="18" charset="0"/>
              </a:rPr>
              <a:t> radii to fully describe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4D126-3A4F-40DC-8A6C-E1C5E05F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6" y="1468581"/>
            <a:ext cx="2680488" cy="196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437DE-9F73-481E-A7D0-A43808F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7" y="4020239"/>
            <a:ext cx="2191827" cy="1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1D13-D6D2-46D0-A14A-4962AE55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5" y="1468517"/>
            <a:ext cx="7619048" cy="46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>
            <a:cxnSpLocks/>
          </p:cNvCxnSpPr>
          <p:nvPr/>
        </p:nvCxnSpPr>
        <p:spPr>
          <a:xfrm flipV="1">
            <a:off x="4748976" y="3648421"/>
            <a:ext cx="2285236" cy="1805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10466" y="3142376"/>
            <a:ext cx="368" cy="50604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7181949" y="3499213"/>
                <a:ext cx="296235" cy="276999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49" y="3499213"/>
                <a:ext cx="29623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blipFill>
                <a:blip r:embed="rId6"/>
                <a:stretch>
                  <a:fillRect l="-23333" t="-2222" r="-21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995614" y="3353298"/>
            <a:ext cx="249077" cy="30688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7231300" y="32752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9447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EA9C2-380C-427B-C875-FB4386D12C19}"/>
              </a:ext>
            </a:extLst>
          </p:cNvPr>
          <p:cNvGrpSpPr/>
          <p:nvPr/>
        </p:nvGrpSpPr>
        <p:grpSpPr>
          <a:xfrm rot="14313723">
            <a:off x="6795372" y="3020217"/>
            <a:ext cx="426265" cy="535107"/>
            <a:chOff x="3740096" y="4566179"/>
            <a:chExt cx="2191041" cy="1399097"/>
          </a:xfrm>
          <a:noFill/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4974C2A-EB35-80AF-A7EE-B4B0F057E34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/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/>
              <p:nvPr/>
            </p:nvSpPr>
            <p:spPr>
              <a:xfrm>
                <a:off x="6706591" y="713820"/>
                <a:ext cx="20706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591" y="713820"/>
                <a:ext cx="2070664" cy="369332"/>
              </a:xfrm>
              <a:prstGeom prst="rect">
                <a:avLst/>
              </a:prstGeom>
              <a:blipFill>
                <a:blip r:embed="rId9"/>
                <a:stretch>
                  <a:fillRect l="-2047" t="-6349" b="-2222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3D5D5-F3D0-8DE5-597F-0D94F268C3E1}"/>
                  </a:ext>
                </a:extLst>
              </p:cNvPr>
              <p:cNvSpPr txBox="1"/>
              <p:nvPr/>
            </p:nvSpPr>
            <p:spPr>
              <a:xfrm>
                <a:off x="1502349" y="1411646"/>
                <a:ext cx="2309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Radius</m:t>
                      </m:r>
                      <m:r>
                        <a:rPr lang="en-US" b="0" i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Torus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3D5D5-F3D0-8DE5-597F-0D94F268C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349" y="1411646"/>
                <a:ext cx="23094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327D45-04FB-E7B6-D4AA-398697C8B1FC}"/>
                  </a:ext>
                </a:extLst>
              </p:cNvPr>
              <p:cNvSpPr txBox="1"/>
              <p:nvPr/>
            </p:nvSpPr>
            <p:spPr>
              <a:xfrm>
                <a:off x="4573913" y="1411646"/>
                <a:ext cx="3434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𝑅𝑎𝑑𝑖𝑢𝑠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327D45-04FB-E7B6-D4AA-398697C8B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13" y="1411646"/>
                <a:ext cx="34341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29" grpId="0" animBg="1"/>
      <p:bldP spid="25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059E9-8395-42C0-9B40-A31CDD68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2" y="1350619"/>
            <a:ext cx="5121455" cy="5081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/>
          <p:nvPr/>
        </p:nvCxnSpPr>
        <p:spPr>
          <a:xfrm>
            <a:off x="4483510" y="3967316"/>
            <a:ext cx="1974440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</p:cNvCxnSpPr>
          <p:nvPr/>
        </p:nvCxnSpPr>
        <p:spPr>
          <a:xfrm>
            <a:off x="6438436" y="3967316"/>
            <a:ext cx="452438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AEAE2-AADB-4ACA-ADDA-C98A74AF335E}"/>
              </a:ext>
            </a:extLst>
          </p:cNvPr>
          <p:cNvCxnSpPr>
            <a:cxnSpLocks/>
          </p:cNvCxnSpPr>
          <p:nvPr/>
        </p:nvCxnSpPr>
        <p:spPr>
          <a:xfrm flipV="1">
            <a:off x="4483510" y="2173296"/>
            <a:ext cx="877529" cy="179402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5597014" y="1887794"/>
            <a:ext cx="0" cy="20795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D864A-B316-41CB-81E9-07E75EA382E2}"/>
              </a:ext>
            </a:extLst>
          </p:cNvPr>
          <p:cNvGrpSpPr/>
          <p:nvPr/>
        </p:nvGrpSpPr>
        <p:grpSpPr>
          <a:xfrm rot="14529736">
            <a:off x="4140868" y="3671771"/>
            <a:ext cx="1107872" cy="557414"/>
            <a:chOff x="3740096" y="4566179"/>
            <a:chExt cx="1135286" cy="1041122"/>
          </a:xfrm>
          <a:noFill/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E6FFB0E-EB40-4666-9463-F8474FE5643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/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93EEE-7E02-4333-B86F-BE486BAAD37C}"/>
              </a:ext>
            </a:extLst>
          </p:cNvPr>
          <p:cNvCxnSpPr>
            <a:cxnSpLocks/>
          </p:cNvCxnSpPr>
          <p:nvPr/>
        </p:nvCxnSpPr>
        <p:spPr>
          <a:xfrm flipV="1">
            <a:off x="5361039" y="1784555"/>
            <a:ext cx="206477" cy="37153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577070" y="3984523"/>
                <a:ext cx="296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70" y="3984523"/>
                <a:ext cx="2962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5551294" y="176734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blipFill>
                <a:blip r:embed="rId7"/>
                <a:stretch>
                  <a:fillRect l="-13265" t="-2222" r="-132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9447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7C9964-D8A5-7183-374A-7E52434B582E}"/>
                  </a:ext>
                </a:extLst>
              </p:cNvPr>
              <p:cNvSpPr txBox="1"/>
              <p:nvPr/>
            </p:nvSpPr>
            <p:spPr>
              <a:xfrm>
                <a:off x="6706591" y="713820"/>
                <a:ext cx="20706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7C9964-D8A5-7183-374A-7E52434B5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591" y="713820"/>
                <a:ext cx="2070664" cy="369332"/>
              </a:xfrm>
              <a:prstGeom prst="rect">
                <a:avLst/>
              </a:prstGeom>
              <a:blipFill>
                <a:blip r:embed="rId9"/>
                <a:stretch>
                  <a:fillRect l="-2047" t="-6349" b="-2222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80014-7C32-FB2A-A855-96603DC8B4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62" y="1340377"/>
            <a:ext cx="6790476" cy="53428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097AB1-A2D0-122F-9674-64BD5EEE2D7E}"/>
              </a:ext>
            </a:extLst>
          </p:cNvPr>
          <p:cNvGrpSpPr/>
          <p:nvPr/>
        </p:nvGrpSpPr>
        <p:grpSpPr>
          <a:xfrm>
            <a:off x="3267613" y="134037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505A58-FD96-9620-6257-932F69927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A1FC3E-F127-5F80-DF2F-2B89CFCF7FF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4B86F1-C02E-0AD3-DF61-0396D82D6D3F}"/>
              </a:ext>
            </a:extLst>
          </p:cNvPr>
          <p:cNvGrpSpPr/>
          <p:nvPr/>
        </p:nvGrpSpPr>
        <p:grpSpPr>
          <a:xfrm>
            <a:off x="6482519" y="2066331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222DC4-8E8C-71F2-9D9E-0F423EDA1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23CEFD-7F30-5DAD-799A-02E5C8B62CD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2B34BF-7A6A-A74A-D2F3-F23A8714F818}"/>
              </a:ext>
            </a:extLst>
          </p:cNvPr>
          <p:cNvGrpSpPr/>
          <p:nvPr/>
        </p:nvGrpSpPr>
        <p:grpSpPr>
          <a:xfrm>
            <a:off x="7906774" y="279151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67EE81-88F4-8A9C-04F5-2528400E5D3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654AE2-9C9C-EFF7-B229-CFCC0B9E2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CB7006-D472-272A-2615-F432BD8BD619}"/>
              </a:ext>
            </a:extLst>
          </p:cNvPr>
          <p:cNvGrpSpPr/>
          <p:nvPr/>
        </p:nvGrpSpPr>
        <p:grpSpPr>
          <a:xfrm>
            <a:off x="6724951" y="3138145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C3EE69-104D-3445-6780-9E229D2009D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377D8E-3F45-DAE5-2828-E2B757D75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41316F-1C45-4AFA-E399-CB7A470CFF34}"/>
              </a:ext>
            </a:extLst>
          </p:cNvPr>
          <p:cNvGrpSpPr/>
          <p:nvPr/>
        </p:nvGrpSpPr>
        <p:grpSpPr>
          <a:xfrm>
            <a:off x="4426235" y="448378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FD1A54A-454B-9E8B-FD23-3FA48B0247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347FEE0-A3DE-832A-B919-0624B63EC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8FBCDC-C434-81E5-26EB-C812503E2284}"/>
              </a:ext>
            </a:extLst>
          </p:cNvPr>
          <p:cNvGrpSpPr/>
          <p:nvPr/>
        </p:nvGrpSpPr>
        <p:grpSpPr>
          <a:xfrm>
            <a:off x="5752474" y="5389268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CAC321-08F9-DD06-014D-0A4D65206C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FD26266-F660-1119-A8BC-032E52FDA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031FFE-3804-2D64-4603-32A08E41F5A6}"/>
              </a:ext>
            </a:extLst>
          </p:cNvPr>
          <p:cNvGrpSpPr/>
          <p:nvPr/>
        </p:nvGrpSpPr>
        <p:grpSpPr>
          <a:xfrm>
            <a:off x="3349603" y="6085757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0DF911-11D8-0CB0-A123-C7A840409C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2912215-ACDC-7E49-C45C-A05722907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3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06DBE-1BF2-CEC7-A4EE-FD00826A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819" y="1152177"/>
            <a:ext cx="5132363" cy="55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21409A-635C-A018-CF5D-66A0EC77F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95"/>
          <a:stretch/>
        </p:blipFill>
        <p:spPr>
          <a:xfrm>
            <a:off x="1735259" y="1260085"/>
            <a:ext cx="6350757" cy="53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55423829-2D6C-1C8E-13F1-493D60870FEF}"/>
              </a:ext>
            </a:extLst>
          </p:cNvPr>
          <p:cNvSpPr/>
          <p:nvPr/>
        </p:nvSpPr>
        <p:spPr>
          <a:xfrm>
            <a:off x="403124" y="2763355"/>
            <a:ext cx="1544786" cy="934574"/>
          </a:xfrm>
          <a:prstGeom prst="wedgeRectCallout">
            <a:avLst>
              <a:gd name="adj1" fmla="val 59480"/>
              <a:gd name="adj2" fmla="val 141039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22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C06F48E-8993-DA94-B836-87C04C24C00A}"/>
              </a:ext>
            </a:extLst>
          </p:cNvPr>
          <p:cNvSpPr/>
          <p:nvPr/>
        </p:nvSpPr>
        <p:spPr>
          <a:xfrm>
            <a:off x="403124" y="5130628"/>
            <a:ext cx="1544786" cy="934574"/>
          </a:xfrm>
          <a:prstGeom prst="wedgeRectCallout">
            <a:avLst>
              <a:gd name="adj1" fmla="val 62436"/>
              <a:gd name="adj2" fmla="val -82364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A68D7-E89E-FE8D-56EB-2687E080CA8A}"/>
              </a:ext>
            </a:extLst>
          </p:cNvPr>
          <p:cNvSpPr txBox="1"/>
          <p:nvPr/>
        </p:nvSpPr>
        <p:spPr>
          <a:xfrm>
            <a:off x="5607311" y="3647382"/>
            <a:ext cx="230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rcount</a:t>
            </a:r>
            <a:r>
              <a:rPr lang="en-US" dirty="0">
                <a:solidFill>
                  <a:srgbClr val="FFFF00"/>
                </a:solidFill>
              </a:rPr>
              <a:t> = Max # rows</a:t>
            </a:r>
          </a:p>
          <a:p>
            <a:r>
              <a:rPr lang="en-US" dirty="0" err="1">
                <a:solidFill>
                  <a:srgbClr val="FFFF00"/>
                </a:solidFill>
              </a:rPr>
              <a:t>ccount</a:t>
            </a:r>
            <a:r>
              <a:rPr lang="en-US" dirty="0">
                <a:solidFill>
                  <a:srgbClr val="FFFF00"/>
                </a:solidFill>
              </a:rPr>
              <a:t> = Max # cols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9DEAF8-12CF-A4D6-4A69-55637EF0138F}"/>
              </a:ext>
            </a:extLst>
          </p:cNvPr>
          <p:cNvGrpSpPr/>
          <p:nvPr/>
        </p:nvGrpSpPr>
        <p:grpSpPr>
          <a:xfrm>
            <a:off x="7908666" y="4630030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7625DF-FED9-532A-0EE0-3CBEFF220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37EA07-91A3-3577-6531-309F66BD21B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220CE-7618-9417-8D61-ABF435D5DB3A}"/>
              </a:ext>
            </a:extLst>
          </p:cNvPr>
          <p:cNvSpPr/>
          <p:nvPr/>
        </p:nvSpPr>
        <p:spPr>
          <a:xfrm>
            <a:off x="4572000" y="4715583"/>
            <a:ext cx="914400" cy="2040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24AD1-E964-ED9E-D2FC-FB8EA04DAFF0}"/>
              </a:ext>
            </a:extLst>
          </p:cNvPr>
          <p:cNvSpPr/>
          <p:nvPr/>
        </p:nvSpPr>
        <p:spPr>
          <a:xfrm>
            <a:off x="5607311" y="4711354"/>
            <a:ext cx="914400" cy="2040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8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03075-D3E2-EEB7-A067-B7AFD778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98" y="1196662"/>
            <a:ext cx="5048605" cy="54795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18432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00032-7D93-EB33-4024-2F602CDA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C77079B-20E6-0154-C590-CC305908B9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0" y="1309921"/>
            <a:ext cx="7400000" cy="51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17C33-7F80-EF1D-DFC1-813E9163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B4D86-DB6E-9884-A858-FEEC1EB2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51</a:t>
            </a:fld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274C9E-675D-F803-89AD-A033395F95FC}"/>
                  </a:ext>
                </a:extLst>
              </p:cNvPr>
              <p:cNvSpPr txBox="1"/>
              <p:nvPr/>
            </p:nvSpPr>
            <p:spPr>
              <a:xfrm>
                <a:off x="4798446" y="1854874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274C9E-675D-F803-89AD-A033395F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446" y="1854874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899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4C50B646-16EE-1899-7E0A-C5ED398F3B51}"/>
              </a:ext>
            </a:extLst>
          </p:cNvPr>
          <p:cNvSpPr txBox="1"/>
          <p:nvPr/>
        </p:nvSpPr>
        <p:spPr>
          <a:xfrm>
            <a:off x="5187284" y="2749623"/>
            <a:ext cx="220585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NumPy Meshgrid From Zero To Hero</a:t>
            </a:r>
            <a:r>
              <a:rPr lang="en-US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CCD1DC-E210-6D57-D609-03D2C21D6FDD}"/>
              </a:ext>
            </a:extLst>
          </p:cNvPr>
          <p:cNvGrpSpPr/>
          <p:nvPr/>
        </p:nvGrpSpPr>
        <p:grpSpPr>
          <a:xfrm>
            <a:off x="4664768" y="151523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56BB56-DEC6-B371-D559-565266C4D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A85C6A-01AE-E050-3DC2-E6ED7F6CE35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A1E15-CBA5-BA5C-1016-838DCBCE37B7}"/>
              </a:ext>
            </a:extLst>
          </p:cNvPr>
          <p:cNvGrpSpPr/>
          <p:nvPr/>
        </p:nvGrpSpPr>
        <p:grpSpPr>
          <a:xfrm>
            <a:off x="3974330" y="251967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7675D12-48FA-832E-726F-B3D6F1CAB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61ED64-DA17-5CB3-A57C-78CA75518D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2D6B51-B438-08EE-4AFE-D24C5BED59A5}"/>
              </a:ext>
            </a:extLst>
          </p:cNvPr>
          <p:cNvGrpSpPr/>
          <p:nvPr/>
        </p:nvGrpSpPr>
        <p:grpSpPr>
          <a:xfrm>
            <a:off x="3642429" y="2884614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C7DE4A-F792-73BA-F563-545693F10B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18DDD5-16C9-8B01-1348-473036794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7B7BC8-B789-F97F-34F7-23A311E01418}"/>
              </a:ext>
            </a:extLst>
          </p:cNvPr>
          <p:cNvGrpSpPr/>
          <p:nvPr/>
        </p:nvGrpSpPr>
        <p:grpSpPr>
          <a:xfrm>
            <a:off x="2412698" y="3120750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E43EE7-1853-9467-749F-478A6BAE90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12FC1C-020E-C258-2B07-9C0217866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DF1096-BA9E-0727-8660-99714DB87983}"/>
              </a:ext>
            </a:extLst>
          </p:cNvPr>
          <p:cNvGrpSpPr/>
          <p:nvPr/>
        </p:nvGrpSpPr>
        <p:grpSpPr>
          <a:xfrm>
            <a:off x="8270420" y="4252740"/>
            <a:ext cx="628388" cy="369332"/>
            <a:chOff x="3647644" y="5356391"/>
            <a:chExt cx="628388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CF11B6-1524-E361-E53C-2D2781DA85D5}"/>
                </a:ext>
              </a:extLst>
            </p:cNvPr>
            <p:cNvSpPr txBox="1"/>
            <p:nvPr/>
          </p:nvSpPr>
          <p:spPr>
            <a:xfrm>
              <a:off x="3892574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1378B5-9641-9264-5272-34251994E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24493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2E6DE2-9AF4-C82A-8AD7-BB26600CBF3A}"/>
              </a:ext>
            </a:extLst>
          </p:cNvPr>
          <p:cNvGrpSpPr/>
          <p:nvPr/>
        </p:nvGrpSpPr>
        <p:grpSpPr>
          <a:xfrm>
            <a:off x="5596745" y="49381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866BF6-BDD9-8AA0-A0AE-F04F597ADC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1AAD997-A161-A3F7-07DE-C0DB43FE8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B09DC9-64B0-F05A-5E02-A53C50A83611}"/>
              </a:ext>
            </a:extLst>
          </p:cNvPr>
          <p:cNvGrpSpPr/>
          <p:nvPr/>
        </p:nvGrpSpPr>
        <p:grpSpPr>
          <a:xfrm>
            <a:off x="4894845" y="4490305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F28EFC-F94D-90D0-9A5A-C828E8E374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AC3716E-9FCE-15F3-E408-E07F962F2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E2A4A8-CC6C-50CC-F8D3-3004A0B175E7}"/>
              </a:ext>
            </a:extLst>
          </p:cNvPr>
          <p:cNvGrpSpPr/>
          <p:nvPr/>
        </p:nvGrpSpPr>
        <p:grpSpPr>
          <a:xfrm>
            <a:off x="5152799" y="5158102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2C95EA-5101-DBA9-5180-7205FE0FD8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0F916C5-9B4F-6321-2354-BA131A8124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6C19593-CFAC-9891-DB99-12CF0A485E13}"/>
              </a:ext>
            </a:extLst>
          </p:cNvPr>
          <p:cNvSpPr/>
          <p:nvPr/>
        </p:nvSpPr>
        <p:spPr>
          <a:xfrm>
            <a:off x="4281488" y="4321969"/>
            <a:ext cx="1471612" cy="238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84655-5C1A-164F-3716-F7F0F5947564}"/>
              </a:ext>
            </a:extLst>
          </p:cNvPr>
          <p:cNvSpPr/>
          <p:nvPr/>
        </p:nvSpPr>
        <p:spPr>
          <a:xfrm>
            <a:off x="3738562" y="4560314"/>
            <a:ext cx="997743" cy="2381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12AC4-AE69-7B7E-6348-633EBB8D8146}"/>
              </a:ext>
            </a:extLst>
          </p:cNvPr>
          <p:cNvSpPr txBox="1"/>
          <p:nvPr/>
        </p:nvSpPr>
        <p:spPr>
          <a:xfrm>
            <a:off x="4335603" y="5569542"/>
            <a:ext cx="365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10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u="sng" dirty="0">
                <a:solidFill>
                  <a:srgbClr val="FFFF00"/>
                </a:solidFill>
              </a:rPr>
              <a:t>total</a:t>
            </a:r>
            <a:r>
              <a:rPr lang="en-US" dirty="0">
                <a:solidFill>
                  <a:srgbClr val="FFFF00"/>
                </a:solidFill>
              </a:rPr>
              <a:t> tick marks, linearly spaced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F0AD79-DC3E-9ACB-E86D-A7A725EAD037}"/>
              </a:ext>
            </a:extLst>
          </p:cNvPr>
          <p:cNvSpPr/>
          <p:nvPr/>
        </p:nvSpPr>
        <p:spPr>
          <a:xfrm>
            <a:off x="1288024" y="4321750"/>
            <a:ext cx="443146" cy="238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BF1D22-87E4-114D-CDE2-4D4963944B73}"/>
              </a:ext>
            </a:extLst>
          </p:cNvPr>
          <p:cNvSpPr/>
          <p:nvPr/>
        </p:nvSpPr>
        <p:spPr>
          <a:xfrm>
            <a:off x="2490622" y="4555908"/>
            <a:ext cx="443146" cy="238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6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 animBg="1"/>
      <p:bldP spid="32" grpId="0" animBg="1"/>
      <p:bldP spid="35" grpId="0" animBg="1"/>
      <p:bldP spid="36" grpId="0"/>
      <p:bldP spid="37" grpId="0" animBg="1"/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35844B-6CB0-7E3A-F0E7-7F32A3F2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85" y="1468581"/>
            <a:ext cx="6510430" cy="5134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2F4762-9DEA-B403-7E86-289E68B5C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80" y="3775912"/>
            <a:ext cx="1805974" cy="2407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52</a:t>
            </a:fld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/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blipFill>
                <a:blip r:embed="rId6"/>
                <a:stretch>
                  <a:fillRect l="-2398" b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9FF1902-FA71-2070-E153-69D4E2FA3996}"/>
              </a:ext>
            </a:extLst>
          </p:cNvPr>
          <p:cNvGrpSpPr/>
          <p:nvPr/>
        </p:nvGrpSpPr>
        <p:grpSpPr>
          <a:xfrm>
            <a:off x="4904350" y="1469230"/>
            <a:ext cx="3961905" cy="820549"/>
            <a:chOff x="4904350" y="1469230"/>
            <a:chExt cx="3961905" cy="82054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FFC3B7A-5667-02ED-5203-743FA6273EFD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6672853" y="1945420"/>
              <a:ext cx="212450" cy="3443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66984ED-E973-745B-09F4-AA742D71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4350" y="1469230"/>
              <a:ext cx="3961905" cy="47619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330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FCE7E1-AEF1-C47B-77F4-7982941E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99" t="8255" r="22248" b="8612"/>
          <a:stretch/>
        </p:blipFill>
        <p:spPr>
          <a:xfrm>
            <a:off x="1116768" y="1468581"/>
            <a:ext cx="4684427" cy="4759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0B835-97D4-DDAC-A455-7E4E0E25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76" y="1596519"/>
            <a:ext cx="1942956" cy="37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9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Gradient 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2B7C7B-CF22-DB1E-A5A6-8F5EB7C947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49" y="1516584"/>
            <a:ext cx="6775701" cy="50138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6DC16C-FBF5-2AF5-AB00-A878F2B39E0E}"/>
              </a:ext>
            </a:extLst>
          </p:cNvPr>
          <p:cNvSpPr/>
          <p:nvPr/>
        </p:nvSpPr>
        <p:spPr>
          <a:xfrm>
            <a:off x="3793626" y="3294863"/>
            <a:ext cx="1995055" cy="64234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F248B-654C-83FE-702E-2912F4FBD8E0}"/>
              </a:ext>
            </a:extLst>
          </p:cNvPr>
          <p:cNvSpPr txBox="1"/>
          <p:nvPr/>
        </p:nvSpPr>
        <p:spPr>
          <a:xfrm>
            <a:off x="197745" y="3462147"/>
            <a:ext cx="2482424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Scalar</a:t>
            </a:r>
            <a:r>
              <a:rPr lang="en-US" sz="1400" dirty="0">
                <a:solidFill>
                  <a:srgbClr val="FF0000"/>
                </a:solidFill>
              </a:rPr>
              <a:t> Field → </a:t>
            </a:r>
            <a:r>
              <a:rPr lang="en-US" sz="1400" b="1" dirty="0">
                <a:solidFill>
                  <a:srgbClr val="FF0000"/>
                </a:solidFill>
              </a:rPr>
              <a:t>Vector</a:t>
            </a:r>
            <a:r>
              <a:rPr lang="en-US" sz="1400" dirty="0">
                <a:solidFill>
                  <a:srgbClr val="FF0000"/>
                </a:solidFill>
              </a:rPr>
              <a:t> Field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E7C10-A07B-A6ED-291D-00F046E4BF8F}"/>
              </a:ext>
            </a:extLst>
          </p:cNvPr>
          <p:cNvSpPr txBox="1"/>
          <p:nvPr/>
        </p:nvSpPr>
        <p:spPr>
          <a:xfrm>
            <a:off x="197745" y="4773334"/>
            <a:ext cx="2482424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Vector</a:t>
            </a:r>
            <a:r>
              <a:rPr lang="en-US" sz="1400" dirty="0">
                <a:solidFill>
                  <a:srgbClr val="FF0000"/>
                </a:solidFill>
              </a:rPr>
              <a:t> Field → </a:t>
            </a:r>
            <a:r>
              <a:rPr lang="en-US" sz="1400" b="1" dirty="0">
                <a:solidFill>
                  <a:srgbClr val="FF0000"/>
                </a:solidFill>
              </a:rPr>
              <a:t>Scalar</a:t>
            </a:r>
            <a:r>
              <a:rPr lang="en-US" sz="1400" dirty="0">
                <a:solidFill>
                  <a:srgbClr val="FF0000"/>
                </a:solidFill>
              </a:rPr>
              <a:t> Field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2F9BC-0563-7528-15C8-F4A9D1C80A42}"/>
              </a:ext>
            </a:extLst>
          </p:cNvPr>
          <p:cNvSpPr txBox="1"/>
          <p:nvPr/>
        </p:nvSpPr>
        <p:spPr>
          <a:xfrm>
            <a:off x="197745" y="6071245"/>
            <a:ext cx="2482424" cy="307777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Vector</a:t>
            </a:r>
            <a:r>
              <a:rPr lang="en-US" sz="1400" dirty="0">
                <a:solidFill>
                  <a:srgbClr val="FF0000"/>
                </a:solidFill>
              </a:rPr>
              <a:t> Field → </a:t>
            </a:r>
            <a:r>
              <a:rPr lang="en-US" sz="1400" b="1" dirty="0">
                <a:solidFill>
                  <a:srgbClr val="FF0000"/>
                </a:solidFill>
              </a:rPr>
              <a:t>Vector</a:t>
            </a:r>
            <a:r>
              <a:rPr lang="en-US" sz="1400" dirty="0">
                <a:solidFill>
                  <a:srgbClr val="FF0000"/>
                </a:solidFill>
              </a:rPr>
              <a:t> Field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1E075-A29D-C093-B42E-887B846A50D9}"/>
              </a:ext>
            </a:extLst>
          </p:cNvPr>
          <p:cNvSpPr txBox="1"/>
          <p:nvPr/>
        </p:nvSpPr>
        <p:spPr>
          <a:xfrm>
            <a:off x="5528022" y="1615613"/>
            <a:ext cx="1469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</a:t>
            </a:r>
            <a:r>
              <a:rPr lang="en-US" sz="1600" i="1" dirty="0">
                <a:solidFill>
                  <a:srgbClr val="7030A0"/>
                </a:solidFill>
              </a:rPr>
              <a:t>differential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operator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EA3050-DA39-6870-6405-66A0F41B9E9C}"/>
              </a:ext>
            </a:extLst>
          </p:cNvPr>
          <p:cNvSpPr/>
          <p:nvPr/>
        </p:nvSpPr>
        <p:spPr>
          <a:xfrm>
            <a:off x="5494683" y="2765871"/>
            <a:ext cx="2370585" cy="2040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8325C4-3572-E80E-E84E-C09E4BE052B8}"/>
              </a:ext>
            </a:extLst>
          </p:cNvPr>
          <p:cNvSpPr/>
          <p:nvPr/>
        </p:nvSpPr>
        <p:spPr>
          <a:xfrm>
            <a:off x="1595783" y="3001823"/>
            <a:ext cx="417167" cy="2040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6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Gradient 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F7189-E07A-7683-BA21-027F93A3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5162"/>
            <a:ext cx="7335172" cy="3656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44A619-5D6D-2D28-4F87-C8E414CC5994}"/>
              </a:ext>
            </a:extLst>
          </p:cNvPr>
          <p:cNvSpPr txBox="1"/>
          <p:nvPr/>
        </p:nvSpPr>
        <p:spPr>
          <a:xfrm>
            <a:off x="1806129" y="5590653"/>
            <a:ext cx="553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gradient, represented by the blue arrows, denotes the direction of the </a:t>
            </a:r>
            <a:r>
              <a:rPr lang="en-US" b="1" dirty="0"/>
              <a:t>most </a:t>
            </a:r>
            <a:r>
              <a:rPr lang="en-US" b="1" u="sng" dirty="0"/>
              <a:t>positive</a:t>
            </a:r>
            <a:r>
              <a:rPr lang="en-US" dirty="0"/>
              <a:t> change in a scalar field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AD0E6-8AEE-A4AC-6A76-E3F4F5DE601A}"/>
              </a:ext>
            </a:extLst>
          </p:cNvPr>
          <p:cNvSpPr/>
          <p:nvPr/>
        </p:nvSpPr>
        <p:spPr>
          <a:xfrm>
            <a:off x="1885477" y="5902929"/>
            <a:ext cx="5373045" cy="32316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E6C75-7876-5C0E-15C4-7E2DAF700F9A}"/>
              </a:ext>
            </a:extLst>
          </p:cNvPr>
          <p:cNvSpPr txBox="1"/>
          <p:nvPr/>
        </p:nvSpPr>
        <p:spPr>
          <a:xfrm>
            <a:off x="1057983" y="1633633"/>
            <a:ext cx="294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Direction of </a:t>
            </a:r>
            <a:r>
              <a:rPr lang="en-US" i="1" dirty="0">
                <a:solidFill>
                  <a:srgbClr val="7030A0"/>
                </a:solidFill>
              </a:rPr>
              <a:t>steepest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ascent</a:t>
            </a:r>
          </a:p>
        </p:txBody>
      </p:sp>
    </p:spTree>
    <p:extLst>
      <p:ext uri="{BB962C8B-B14F-4D97-AF65-F5344CB8AC3E}">
        <p14:creationId xmlns:p14="http://schemas.microsoft.com/office/powerpoint/2010/main" val="183132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The Gradient Operator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96C38D-D939-2C07-826B-09896F0E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71" y="2306337"/>
            <a:ext cx="7342857" cy="36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B6EA91-12BA-DF50-8D12-A8DCDF9C91BC}"/>
              </a:ext>
            </a:extLst>
          </p:cNvPr>
          <p:cNvSpPr txBox="1"/>
          <p:nvPr/>
        </p:nvSpPr>
        <p:spPr>
          <a:xfrm>
            <a:off x="927625" y="1568725"/>
            <a:ext cx="728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https://numpy.org/doc/stable/reference/generated/numpy.gradient.html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00032-7D93-EB33-4024-2F602CDA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B0D3BE-E414-49D3-5E57-334959A83B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57" y="1369258"/>
            <a:ext cx="7114286" cy="48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17C33-7F80-EF1D-DFC1-813E9163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plot3d_gradient.py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B4D86-DB6E-9884-A858-FEEC1EB2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57</a:t>
            </a:fld>
            <a:endParaRPr lang="en-US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D60A8-AB14-2836-DA9C-EE3B07E1C0D5}"/>
                  </a:ext>
                </a:extLst>
              </p:cNvPr>
              <p:cNvSpPr txBox="1"/>
              <p:nvPr/>
            </p:nvSpPr>
            <p:spPr>
              <a:xfrm>
                <a:off x="6062620" y="1575759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CD60A8-AB14-2836-DA9C-EE3B07E1C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20" y="1575759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638" b="-4225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7B516EA-3106-EBFD-F0D6-79A85508DED6}"/>
              </a:ext>
            </a:extLst>
          </p:cNvPr>
          <p:cNvGrpSpPr/>
          <p:nvPr/>
        </p:nvGrpSpPr>
        <p:grpSpPr>
          <a:xfrm>
            <a:off x="4825475" y="158454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6FED60-4D31-707A-3F41-7E2DE448E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F593E1-05DC-101E-E270-4092037E93D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8881A6-D4CF-2C4D-228B-EFED5498960D}"/>
              </a:ext>
            </a:extLst>
          </p:cNvPr>
          <p:cNvGrpSpPr/>
          <p:nvPr/>
        </p:nvGrpSpPr>
        <p:grpSpPr>
          <a:xfrm>
            <a:off x="4568528" y="2472713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7AF0CAB-C382-DCF7-7148-FDEE65D48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F7684A-E670-3BBB-67E8-EC59CB32E01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809680-B42A-5907-CEEA-097DEF5850CC}"/>
              </a:ext>
            </a:extLst>
          </p:cNvPr>
          <p:cNvGrpSpPr/>
          <p:nvPr/>
        </p:nvGrpSpPr>
        <p:grpSpPr>
          <a:xfrm>
            <a:off x="6158457" y="2703027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1D8863-4E7A-9926-1894-D93BA496FBC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F22C63A-9F9E-6642-428F-345F7B953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046567-CF83-A247-F75F-2D38AC3213C3}"/>
              </a:ext>
            </a:extLst>
          </p:cNvPr>
          <p:cNvGrpSpPr/>
          <p:nvPr/>
        </p:nvGrpSpPr>
        <p:grpSpPr>
          <a:xfrm>
            <a:off x="7357765" y="294289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649C56-DCDF-54B4-E7EF-D1B8E1DFCF6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93EDB65-B784-5341-D7DC-17711A19E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0C76976-1864-4E38-96B7-F883BE072BD2}"/>
              </a:ext>
            </a:extLst>
          </p:cNvPr>
          <p:cNvSpPr/>
          <p:nvPr/>
        </p:nvSpPr>
        <p:spPr>
          <a:xfrm>
            <a:off x="4294771" y="3007696"/>
            <a:ext cx="136027" cy="2493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028F8C-7E59-16F7-7A33-924DCB751C0C}"/>
              </a:ext>
            </a:extLst>
          </p:cNvPr>
          <p:cNvSpPr/>
          <p:nvPr/>
        </p:nvSpPr>
        <p:spPr>
          <a:xfrm>
            <a:off x="5518649" y="3007696"/>
            <a:ext cx="136027" cy="2493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44A54F-FE49-DA81-EF10-B6A671A4C5A4}"/>
              </a:ext>
            </a:extLst>
          </p:cNvPr>
          <p:cNvGrpSpPr/>
          <p:nvPr/>
        </p:nvGrpSpPr>
        <p:grpSpPr>
          <a:xfrm>
            <a:off x="4253148" y="317621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2D056C-4095-961B-F748-395D5037B5A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1F200A-CB22-BB66-2DC1-8DDB28C62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011292-3E9D-A71C-23E3-CDCD9A4776E5}"/>
              </a:ext>
            </a:extLst>
          </p:cNvPr>
          <p:cNvGrpSpPr/>
          <p:nvPr/>
        </p:nvGrpSpPr>
        <p:grpSpPr>
          <a:xfrm>
            <a:off x="6654505" y="3406329"/>
            <a:ext cx="1076632" cy="369332"/>
            <a:chOff x="2157212" y="5373058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1B084F-4173-0462-2FC4-3AB06F3F023C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24C5943-A6BD-F0D1-8A53-525111491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8678C2C-C336-0634-E899-54889E71AAFA}"/>
              </a:ext>
            </a:extLst>
          </p:cNvPr>
          <p:cNvSpPr/>
          <p:nvPr/>
        </p:nvSpPr>
        <p:spPr>
          <a:xfrm>
            <a:off x="1443037" y="3445234"/>
            <a:ext cx="257175" cy="2493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BC2A16-C96B-9E93-0A72-C4FF58DB2B8C}"/>
              </a:ext>
            </a:extLst>
          </p:cNvPr>
          <p:cNvGrpSpPr/>
          <p:nvPr/>
        </p:nvGrpSpPr>
        <p:grpSpPr>
          <a:xfrm>
            <a:off x="3906737" y="4070315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7484B8-60E6-D7C7-21D6-F43AA25246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EFD3EB1-CDC1-010B-270A-02849D76E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3D7AE7F-E7AC-2DCE-A4A8-8AEAEE67403B}"/>
              </a:ext>
            </a:extLst>
          </p:cNvPr>
          <p:cNvSpPr/>
          <p:nvPr/>
        </p:nvSpPr>
        <p:spPr>
          <a:xfrm>
            <a:off x="3618537" y="4176712"/>
            <a:ext cx="165269" cy="18811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AA5BA5-5235-5D57-AFFB-18CB1BF134A6}"/>
              </a:ext>
            </a:extLst>
          </p:cNvPr>
          <p:cNvSpPr/>
          <p:nvPr/>
        </p:nvSpPr>
        <p:spPr>
          <a:xfrm>
            <a:off x="3618537" y="5081587"/>
            <a:ext cx="165269" cy="18811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244E15-8CD9-6AF1-A59A-1CC16F5825AD}"/>
              </a:ext>
            </a:extLst>
          </p:cNvPr>
          <p:cNvGrpSpPr/>
          <p:nvPr/>
        </p:nvGrpSpPr>
        <p:grpSpPr>
          <a:xfrm>
            <a:off x="7100866" y="4289916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6C1B658-F3EC-6CEE-9FDC-8CB9D19C8F4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A504E8-FEB4-9FF3-F8DF-68FDB3C68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78331D-9AC8-5F25-769E-9610282CC3F9}"/>
              </a:ext>
            </a:extLst>
          </p:cNvPr>
          <p:cNvGrpSpPr/>
          <p:nvPr/>
        </p:nvGrpSpPr>
        <p:grpSpPr>
          <a:xfrm>
            <a:off x="6440531" y="4526088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049D5A-CA94-8A43-D916-F62722490D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9646663-5DC7-A84A-75E0-6A8C57307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243404-585E-7ECA-6C25-3C78708446BF}"/>
              </a:ext>
            </a:extLst>
          </p:cNvPr>
          <p:cNvGrpSpPr/>
          <p:nvPr/>
        </p:nvGrpSpPr>
        <p:grpSpPr>
          <a:xfrm>
            <a:off x="8088029" y="5217433"/>
            <a:ext cx="717534" cy="369332"/>
            <a:chOff x="2157212" y="5360480"/>
            <a:chExt cx="717534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4DBC4D-9376-1833-1602-AE6D6267E922}"/>
                </a:ext>
              </a:extLst>
            </p:cNvPr>
            <p:cNvSpPr txBox="1"/>
            <p:nvPr/>
          </p:nvSpPr>
          <p:spPr>
            <a:xfrm>
              <a:off x="2491288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7396E0-876C-36AD-7C67-4EE8712A5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340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0904EA2-ABE3-1EE0-1B43-9E9607276365}"/>
              </a:ext>
            </a:extLst>
          </p:cNvPr>
          <p:cNvSpPr txBox="1"/>
          <p:nvPr/>
        </p:nvSpPr>
        <p:spPr>
          <a:xfrm>
            <a:off x="2577962" y="1948073"/>
            <a:ext cx="3098451" cy="52322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We only want gradient arrows drawn every 5 data points on the fine grid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F0F9E6-5E80-55DD-8EB6-F467166C2F75}"/>
                  </a:ext>
                </a:extLst>
              </p:cNvPr>
              <p:cNvSpPr txBox="1"/>
              <p:nvPr/>
            </p:nvSpPr>
            <p:spPr>
              <a:xfrm>
                <a:off x="3936920" y="5576728"/>
                <a:ext cx="3098451" cy="624530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Derivatives are rise over run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so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lang="en-US" sz="14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vector is returned </a:t>
                </a:r>
                <a:r>
                  <a:rPr lang="en-US" sz="1400" u="sng" dirty="0">
                    <a:solidFill>
                      <a:srgbClr val="FFFF00"/>
                    </a:solidFill>
                  </a:rPr>
                  <a:t>first</a:t>
                </a:r>
                <a:r>
                  <a:rPr lang="en-US" sz="1400" dirty="0">
                    <a:solidFill>
                      <a:srgbClr val="FFFF00"/>
                    </a:solidFill>
                  </a:rPr>
                  <a:t> in the tuple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F0F9E6-5E80-55DD-8EB6-F467166C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920" y="5576728"/>
                <a:ext cx="3098451" cy="624530"/>
              </a:xfrm>
              <a:prstGeom prst="rect">
                <a:avLst/>
              </a:prstGeom>
              <a:blipFill>
                <a:blip r:embed="rId5"/>
                <a:stretch>
                  <a:fillRect l="-196" r="-1370" b="-7619"/>
                </a:stretch>
              </a:blipFill>
              <a:ln w="19050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C457DA51-357B-9310-B57E-DA720EA39DB4}"/>
              </a:ext>
            </a:extLst>
          </p:cNvPr>
          <p:cNvSpPr/>
          <p:nvPr/>
        </p:nvSpPr>
        <p:spPr>
          <a:xfrm>
            <a:off x="1745444" y="4622006"/>
            <a:ext cx="612348" cy="2062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BAE218A-2DC6-81B5-56E7-901B4E1ED596}"/>
              </a:ext>
            </a:extLst>
          </p:cNvPr>
          <p:cNvSpPr/>
          <p:nvPr/>
        </p:nvSpPr>
        <p:spPr>
          <a:xfrm>
            <a:off x="3156724" y="4622006"/>
            <a:ext cx="612348" cy="2062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38" grpId="0" animBg="1"/>
      <p:bldP spid="42" grpId="0" animBg="1"/>
      <p:bldP spid="4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00032-7D93-EB33-4024-2F602CDA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7C33-7F80-EF1D-DFC1-813E9163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plot3d_gradient.py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B4D86-DB6E-9884-A858-FEEC1EB2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A1AE4-341A-75D5-DA3C-CE701B88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27" y="1585082"/>
            <a:ext cx="8240945" cy="4120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A9CAF-512A-7514-4766-9A69D01BAC35}"/>
              </a:ext>
            </a:extLst>
          </p:cNvPr>
          <p:cNvSpPr txBox="1"/>
          <p:nvPr/>
        </p:nvSpPr>
        <p:spPr>
          <a:xfrm>
            <a:off x="1141111" y="5705554"/>
            <a:ext cx="294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Direction of </a:t>
            </a:r>
            <a:r>
              <a:rPr lang="en-US" i="1" dirty="0">
                <a:solidFill>
                  <a:srgbClr val="7030A0"/>
                </a:solidFill>
              </a:rPr>
              <a:t>steepest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ascent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B492C-2872-BB0D-DE87-0111EABCB312}"/>
              </a:ext>
            </a:extLst>
          </p:cNvPr>
          <p:cNvSpPr txBox="1"/>
          <p:nvPr/>
        </p:nvSpPr>
        <p:spPr>
          <a:xfrm>
            <a:off x="5055651" y="5615583"/>
            <a:ext cx="2947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How does the 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derivative of the function affect the length of the quivers?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25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8AA041-178B-8E97-BAA7-21C5A2C8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</a:t>
            </a:r>
            <a:r>
              <a:rPr lang="en-US" sz="3200">
                <a:latin typeface="+mn-lt"/>
              </a:rPr>
              <a:t>– Now </a:t>
            </a:r>
            <a:r>
              <a:rPr lang="en-US" sz="3200" dirty="0">
                <a:latin typeface="+mn-lt"/>
              </a:rPr>
              <a:t>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draw 3D images with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</a:t>
            </a:r>
            <a:r>
              <a:rPr lang="en-US" sz="2400" b="1" dirty="0"/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facets</a:t>
            </a:r>
            <a:r>
              <a:rPr lang="en-US" sz="2400" dirty="0"/>
              <a:t> to </a:t>
            </a:r>
            <a:r>
              <a:rPr lang="en-US" sz="2400" i="1" dirty="0"/>
              <a:t>manually</a:t>
            </a:r>
            <a:r>
              <a:rPr lang="en-US" sz="2400" dirty="0"/>
              <a:t> build wireframe and surface plots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vectors of 3D coordinates using radial </a:t>
            </a:r>
            <a:r>
              <a:rPr lang="en-US" sz="2400" b="1" dirty="0"/>
              <a:t>angles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outer products </a:t>
            </a:r>
            <a:r>
              <a:rPr lang="en-US" sz="2400" dirty="0"/>
              <a:t>and then letting matplotlib automatically connect </a:t>
            </a:r>
            <a:r>
              <a:rPr lang="en-US" sz="2400" i="1" dirty="0"/>
              <a:t>nearby</a:t>
            </a:r>
            <a:r>
              <a:rPr lang="en-US" sz="2400" dirty="0"/>
              <a:t> vertices, so </a:t>
            </a:r>
            <a:r>
              <a:rPr lang="en-US" sz="2400" u="sng" dirty="0"/>
              <a:t>it</a:t>
            </a:r>
            <a:r>
              <a:rPr lang="en-US" sz="2400" dirty="0"/>
              <a:t> can render wireframes and surface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497699-63A9-2600-9BA1-C0D7948CE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Vector algebra</a:t>
            </a:r>
            <a:r>
              <a:rPr lang="en-US" sz="2400" dirty="0"/>
              <a:t>, including </a:t>
            </a:r>
            <a:r>
              <a:rPr lang="en-US" sz="2400" i="1" dirty="0"/>
              <a:t>inner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dot</a:t>
            </a:r>
            <a:r>
              <a:rPr lang="en-US" sz="2400" dirty="0"/>
              <a:t>) product and </a:t>
            </a:r>
            <a:r>
              <a:rPr lang="en-US" sz="2400" b="1" dirty="0">
                <a:solidFill>
                  <a:srgbClr val="0070C0"/>
                </a:solidFill>
              </a:rPr>
              <a:t>cross</a:t>
            </a:r>
            <a:r>
              <a:rPr lang="en-US" sz="2400" dirty="0"/>
              <a:t> product, can be used to enable </a:t>
            </a:r>
            <a:r>
              <a:rPr lang="en-US" sz="2400" b="1" dirty="0"/>
              <a:t>back-face culling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7030A0"/>
                </a:solidFill>
              </a:rPr>
              <a:t>facet shading</a:t>
            </a:r>
          </a:p>
          <a:p>
            <a:r>
              <a:rPr lang="en-US" sz="2400" dirty="0"/>
              <a:t>Two shapes that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 may require additions to the parametric equations (inserting another radius or tracking another angular measure) such as drawing a </a:t>
            </a:r>
            <a:r>
              <a:rPr lang="en-US" sz="2400" b="1" dirty="0">
                <a:solidFill>
                  <a:srgbClr val="00B050"/>
                </a:solidFill>
                <a:ea typeface="Cambria Math" panose="02040503050406030204" pitchFamily="18" charset="0"/>
              </a:rPr>
              <a:t>torus</a:t>
            </a:r>
            <a:r>
              <a:rPr lang="en-US" sz="2400" dirty="0">
                <a:ea typeface="Cambria Math" panose="02040503050406030204" pitchFamily="18" charset="0"/>
              </a:rPr>
              <a:t> vs. a </a:t>
            </a:r>
            <a:r>
              <a:rPr lang="en-US" sz="2400" b="1" dirty="0">
                <a:solidFill>
                  <a:srgbClr val="0070C0"/>
                </a:solidFill>
                <a:ea typeface="Cambria Math" panose="02040503050406030204" pitchFamily="18" charset="0"/>
              </a:rPr>
              <a:t>sphere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5224508-00D4-FFBD-F270-582D680B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06" y="1487443"/>
            <a:ext cx="5934789" cy="4910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4A0703-37AD-5542-CB49-3F4DA2AEB618}"/>
              </a:ext>
            </a:extLst>
          </p:cNvPr>
          <p:cNvGrpSpPr/>
          <p:nvPr/>
        </p:nvGrpSpPr>
        <p:grpSpPr>
          <a:xfrm>
            <a:off x="7528909" y="3138631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126B200-34BD-F01F-5DC8-23D124D227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75D98-A4F4-7B7C-7E90-77BFE1C02B5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30F637-4202-AF57-70D1-EE6ED039B35B}"/>
              </a:ext>
            </a:extLst>
          </p:cNvPr>
          <p:cNvGrpSpPr/>
          <p:nvPr/>
        </p:nvGrpSpPr>
        <p:grpSpPr>
          <a:xfrm>
            <a:off x="4191658" y="3449532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366B83-00E7-CF3C-9801-6AB61108B4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FB0182-D6AA-B97B-0E02-A0662BCACCC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2E4F77-483B-CB42-FB6A-0A8769EAE469}"/>
              </a:ext>
            </a:extLst>
          </p:cNvPr>
          <p:cNvGrpSpPr/>
          <p:nvPr/>
        </p:nvGrpSpPr>
        <p:grpSpPr>
          <a:xfrm>
            <a:off x="5325624" y="2344729"/>
            <a:ext cx="1971694" cy="636081"/>
            <a:chOff x="5132125" y="2159380"/>
            <a:chExt cx="1971694" cy="63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830D92-715F-CAC0-3210-F9EF92400CE8}"/>
                    </a:ext>
                  </a:extLst>
                </p:cNvPr>
                <p:cNvSpPr txBox="1"/>
                <p:nvPr/>
              </p:nvSpPr>
              <p:spPr>
                <a:xfrm>
                  <a:off x="5132125" y="2159380"/>
                  <a:ext cx="19716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rgbClr val="FFFF00"/>
                                  </a:solidFill>
                                </a:ln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FFFF00"/>
                                  </a:solidFill>
                                </a:ln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en-US" i="1" smtClean="0">
                                    <a:ln>
                                      <a:solidFill>
                                        <a:srgbClr val="FFFF00"/>
                                      </a:solidFill>
                                    </a:ln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n>
                                      <a:solidFill>
                                        <a:srgbClr val="FFFF00"/>
                                      </a:solidFill>
                                    </a:ln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FF00"/>
                                      </a:solidFill>
                                    </a:ln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FFFF00"/>
                                  </a:solidFill>
                                </a:ln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>
                                <a:ln>
                                  <a:solidFill>
                                    <a:srgbClr val="FFFF00"/>
                                  </a:solidFill>
                                </a:ln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FFFF00"/>
                                      </a:solidFill>
                                    </a:ln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1">
                                    <a:ln>
                                      <a:solidFill>
                                        <a:srgbClr val="FFFF00"/>
                                      </a:solidFill>
                                    </a:ln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𝑠𝑖𝑛</m:t>
                                </m:r>
                              </m:fName>
                              <m:e>
                                <m:r>
                                  <a:rPr lang="en-US" b="0" i="1">
                                    <a:ln>
                                      <a:solidFill>
                                        <a:srgbClr val="FFFF00"/>
                                      </a:solidFill>
                                    </a:ln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FFFF00"/>
                                  </a:solidFill>
                                </a:ln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FFFF00"/>
                                  </a:solidFill>
                                </a:ln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830D92-715F-CAC0-3210-F9EF92400C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125" y="2159380"/>
                  <a:ext cx="1971694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387963D-ED95-A503-6FCD-41087B6E105E}"/>
                    </a:ext>
                  </a:extLst>
                </p:cNvPr>
                <p:cNvSpPr txBox="1"/>
                <p:nvPr/>
              </p:nvSpPr>
              <p:spPr>
                <a:xfrm>
                  <a:off x="5444128" y="2518462"/>
                  <a:ext cx="13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≤20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387963D-ED95-A503-6FCD-41087B6E10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128" y="2518462"/>
                  <a:ext cx="131811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69FA59-9CAD-DAB5-B854-731E4E4A6441}"/>
              </a:ext>
            </a:extLst>
          </p:cNvPr>
          <p:cNvGrpSpPr/>
          <p:nvPr/>
        </p:nvGrpSpPr>
        <p:grpSpPr>
          <a:xfrm>
            <a:off x="2692813" y="385933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A3F58F-68B8-BE29-D1A2-EB915FDEE1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465C09-CD10-127B-7220-2A31A9C13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1E4556-1F6E-4B9D-CB92-6A7C3CF46864}"/>
              </a:ext>
            </a:extLst>
          </p:cNvPr>
          <p:cNvGrpSpPr/>
          <p:nvPr/>
        </p:nvGrpSpPr>
        <p:grpSpPr>
          <a:xfrm>
            <a:off x="4704661" y="459756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E8D438-FCD1-6358-0E83-825905AE256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5F02724-E4D9-315C-38E2-BFC60C726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43B4FEB-C2C0-D1FB-4DA5-0853659F408E}"/>
              </a:ext>
            </a:extLst>
          </p:cNvPr>
          <p:cNvSpPr txBox="1"/>
          <p:nvPr/>
        </p:nvSpPr>
        <p:spPr>
          <a:xfrm>
            <a:off x="5225153" y="3466246"/>
            <a:ext cx="2172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Cylindrical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to Cartesian Coordinate Conversion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0812F4-184B-9075-3744-9799CB36FBD8}"/>
              </a:ext>
            </a:extLst>
          </p:cNvPr>
          <p:cNvGrpSpPr/>
          <p:nvPr/>
        </p:nvGrpSpPr>
        <p:grpSpPr>
          <a:xfrm>
            <a:off x="3954285" y="4829183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47A284-686C-C2C5-1A69-280D7903F46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17CC990-FBC3-BA2E-B10F-4648F0598F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53EF66-1E94-DBFE-91E8-90839949C761}"/>
              </a:ext>
            </a:extLst>
          </p:cNvPr>
          <p:cNvGrpSpPr/>
          <p:nvPr/>
        </p:nvGrpSpPr>
        <p:grpSpPr>
          <a:xfrm>
            <a:off x="3295196" y="5090576"/>
            <a:ext cx="1076632" cy="369332"/>
            <a:chOff x="2157212" y="5373058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C3FFCD-592F-97BD-79A0-6AD8721F83E4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9E48221-16C4-E850-0F87-19BECBC62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ADC83F-B135-78BF-18BA-3560B731A201}"/>
              </a:ext>
            </a:extLst>
          </p:cNvPr>
          <p:cNvGrpSpPr/>
          <p:nvPr/>
        </p:nvGrpSpPr>
        <p:grpSpPr>
          <a:xfrm>
            <a:off x="3542088" y="5795055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9EFEA9-0F3A-E4C2-C8D6-B545CE59A4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ABF074-E13F-E320-6A9E-06877164FD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A19467F-B0D7-A5C7-BD3D-402FB10AEFA8}"/>
              </a:ext>
            </a:extLst>
          </p:cNvPr>
          <p:cNvSpPr txBox="1"/>
          <p:nvPr/>
        </p:nvSpPr>
        <p:spPr>
          <a:xfrm>
            <a:off x="4647459" y="5636870"/>
            <a:ext cx="237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Can only set z-axis label on an </a:t>
            </a:r>
            <a:r>
              <a:rPr lang="en-US" sz="1600" u="sng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ax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object (not </a:t>
            </a:r>
            <a:r>
              <a:rPr lang="en-US" sz="1600" i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plt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188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B468A6-A156-0C3B-5749-8FB6755C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82" y="1376971"/>
            <a:ext cx="4474812" cy="4523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378787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Update the Python file called </a:t>
            </a:r>
            <a:r>
              <a:rPr lang="en-US" sz="2400" b="1" dirty="0"/>
              <a:t>plot3d_cylinder.py </a:t>
            </a:r>
            <a:r>
              <a:rPr lang="en-US" sz="2400" dirty="0"/>
              <a:t>that uses matplotlib to draw a shaded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cylinder of </a:t>
            </a:r>
            <a:r>
              <a:rPr lang="en-US" sz="2400" b="1" dirty="0"/>
              <a:t>radius 10 </a:t>
            </a:r>
            <a:r>
              <a:rPr lang="en-US" sz="2400" dirty="0"/>
              <a:t>and </a:t>
            </a:r>
            <a:r>
              <a:rPr lang="en-US" sz="2400" b="1" dirty="0"/>
              <a:t>height 50</a:t>
            </a:r>
          </a:p>
          <a:p>
            <a:r>
              <a:rPr lang="en-US" sz="2400" dirty="0"/>
              <a:t>The cylinder should be aligned along the z-axis</a:t>
            </a:r>
          </a:p>
          <a:p>
            <a:r>
              <a:rPr lang="en-US" sz="2400" dirty="0"/>
              <a:t>Upload your solution to your folder in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plot3d_complex_sine.py </a:t>
                </a:r>
                <a:r>
                  <a:rPr lang="en-US" sz="2400" dirty="0"/>
                  <a:t>that uses matplotlib to draw the surface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given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b="0" dirty="0"/>
                  <a:t> over the region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±2.5±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27798-5A67-07C1-284B-229816CF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25" y="3514230"/>
            <a:ext cx="3987149" cy="313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CB76E-408C-6028-6489-8901EBCF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78" y="1157649"/>
            <a:ext cx="6887043" cy="550963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00D8406-FA60-11D3-C087-472F2EB3F98F}"/>
              </a:ext>
            </a:extLst>
          </p:cNvPr>
          <p:cNvSpPr/>
          <p:nvPr/>
        </p:nvSpPr>
        <p:spPr>
          <a:xfrm>
            <a:off x="386718" y="2261104"/>
            <a:ext cx="1634865" cy="1103455"/>
          </a:xfrm>
          <a:prstGeom prst="wedgeRoundRectCallout">
            <a:avLst>
              <a:gd name="adj1" fmla="val 102033"/>
              <a:gd name="adj2" fmla="val 876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Left-click and drag </a:t>
            </a:r>
            <a:r>
              <a:rPr lang="en-US" dirty="0"/>
              <a:t>to rotate the plot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AB4FA-331B-63DC-D58E-DDE6E3E3B83B}"/>
              </a:ext>
            </a:extLst>
          </p:cNvPr>
          <p:cNvGrpSpPr/>
          <p:nvPr/>
        </p:nvGrpSpPr>
        <p:grpSpPr>
          <a:xfrm>
            <a:off x="6875499" y="5382310"/>
            <a:ext cx="1945276" cy="636081"/>
            <a:chOff x="5652210" y="4305060"/>
            <a:chExt cx="1945276" cy="63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43F0B2-3D8B-42EC-0C42-C2387894FD50}"/>
                    </a:ext>
                  </a:extLst>
                </p:cNvPr>
                <p:cNvSpPr txBox="1"/>
                <p:nvPr/>
              </p:nvSpPr>
              <p:spPr>
                <a:xfrm>
                  <a:off x="5652210" y="4305060"/>
                  <a:ext cx="19452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43F0B2-3D8B-42EC-0C42-C2387894F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210" y="4305060"/>
                  <a:ext cx="1945276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9B1088-975E-4B74-F00E-755C890BDAFA}"/>
                    </a:ext>
                  </a:extLst>
                </p:cNvPr>
                <p:cNvSpPr txBox="1"/>
                <p:nvPr/>
              </p:nvSpPr>
              <p:spPr>
                <a:xfrm>
                  <a:off x="5964213" y="4664142"/>
                  <a:ext cx="13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≤20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B9B1088-975E-4B74-F00E-755C890BD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213" y="4664142"/>
                  <a:ext cx="131811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924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13461-0A02-C31E-8F54-C219B9D70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78" y="1157647"/>
            <a:ext cx="6887043" cy="55096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1E0509-3913-0CB3-AE01-A7BF1AAEDD55}"/>
              </a:ext>
            </a:extLst>
          </p:cNvPr>
          <p:cNvGrpSpPr/>
          <p:nvPr/>
        </p:nvGrpSpPr>
        <p:grpSpPr>
          <a:xfrm>
            <a:off x="6875499" y="5382310"/>
            <a:ext cx="1945276" cy="636081"/>
            <a:chOff x="5652210" y="4305060"/>
            <a:chExt cx="1945276" cy="63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178B4D8-3CEC-E26A-E3B0-B25DFD9E0C14}"/>
                    </a:ext>
                  </a:extLst>
                </p:cNvPr>
                <p:cNvSpPr txBox="1"/>
                <p:nvPr/>
              </p:nvSpPr>
              <p:spPr>
                <a:xfrm>
                  <a:off x="5652210" y="4305060"/>
                  <a:ext cx="19452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func>
                              <m:funcPr>
                                <m:ctrlP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178B4D8-3CEC-E26A-E3B0-B25DFD9E0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210" y="4305060"/>
                  <a:ext cx="1945276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9ADF2D7-92B8-BB13-C6AF-08972B3C7E77}"/>
                    </a:ext>
                  </a:extLst>
                </p:cNvPr>
                <p:cNvSpPr txBox="1"/>
                <p:nvPr/>
              </p:nvSpPr>
              <p:spPr>
                <a:xfrm>
                  <a:off x="5964213" y="4664142"/>
                  <a:ext cx="13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≤20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9ADF2D7-92B8-BB13-C6AF-08972B3C7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213" y="4664142"/>
                  <a:ext cx="131811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21FB8A-D788-CAFF-C158-6B4506F7BA70}"/>
                  </a:ext>
                </a:extLst>
              </p:cNvPr>
              <p:cNvSpPr txBox="1"/>
              <p:nvPr/>
            </p:nvSpPr>
            <p:spPr>
              <a:xfrm>
                <a:off x="4667129" y="1806541"/>
                <a:ext cx="20278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→20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62.8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21FB8A-D788-CAFF-C158-6B4506F7B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129" y="1806541"/>
                <a:ext cx="202786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0AD884-7E18-3829-F267-9AD1C973E0DA}"/>
              </a:ext>
            </a:extLst>
          </p:cNvPr>
          <p:cNvCxnSpPr>
            <a:cxnSpLocks/>
          </p:cNvCxnSpPr>
          <p:nvPr/>
        </p:nvCxnSpPr>
        <p:spPr>
          <a:xfrm>
            <a:off x="5917406" y="2100263"/>
            <a:ext cx="250032" cy="431006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1CBF31-571D-7BDD-78BB-2B57ACC61899}"/>
              </a:ext>
            </a:extLst>
          </p:cNvPr>
          <p:cNvCxnSpPr>
            <a:cxnSpLocks/>
          </p:cNvCxnSpPr>
          <p:nvPr/>
        </p:nvCxnSpPr>
        <p:spPr>
          <a:xfrm flipV="1">
            <a:off x="6167438" y="2589550"/>
            <a:ext cx="0" cy="236844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FA4867C-759A-D2C6-DE4C-54795FB44F6D}"/>
              </a:ext>
            </a:extLst>
          </p:cNvPr>
          <p:cNvSpPr/>
          <p:nvPr/>
        </p:nvSpPr>
        <p:spPr>
          <a:xfrm>
            <a:off x="2623279" y="3680085"/>
            <a:ext cx="187377" cy="1948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1C7C9F-54F8-9FDB-5483-EA0269DD8CB0}"/>
              </a:ext>
            </a:extLst>
          </p:cNvPr>
          <p:cNvSpPr/>
          <p:nvPr/>
        </p:nvSpPr>
        <p:spPr>
          <a:xfrm>
            <a:off x="4659634" y="1862595"/>
            <a:ext cx="187377" cy="1948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F5BCBC6-DD8E-DFFF-18BE-647138D1BC84}"/>
              </a:ext>
            </a:extLst>
          </p:cNvPr>
          <p:cNvCxnSpPr>
            <a:stCxn id="19" idx="1"/>
            <a:endCxn id="18" idx="0"/>
          </p:cNvCxnSpPr>
          <p:nvPr/>
        </p:nvCxnSpPr>
        <p:spPr>
          <a:xfrm rot="10800000" flipV="1">
            <a:off x="2716968" y="1960031"/>
            <a:ext cx="1942666" cy="1720054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5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96E3A7-CB9C-F56C-5DDD-C725360F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78" y="1157648"/>
            <a:ext cx="6887043" cy="55096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1E0509-3913-0CB3-AE01-A7BF1AAEDD55}"/>
              </a:ext>
            </a:extLst>
          </p:cNvPr>
          <p:cNvGrpSpPr/>
          <p:nvPr/>
        </p:nvGrpSpPr>
        <p:grpSpPr>
          <a:xfrm>
            <a:off x="7073865" y="4407950"/>
            <a:ext cx="1337098" cy="861638"/>
            <a:chOff x="5483317" y="4305060"/>
            <a:chExt cx="1337098" cy="861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178B4D8-3CEC-E26A-E3B0-B25DFD9E0C14}"/>
                    </a:ext>
                  </a:extLst>
                </p:cNvPr>
                <p:cNvSpPr txBox="1"/>
                <p:nvPr/>
              </p:nvSpPr>
              <p:spPr>
                <a:xfrm>
                  <a:off x="5652210" y="4305060"/>
                  <a:ext cx="116820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i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0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178B4D8-3CEC-E26A-E3B0-B25DFD9E0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210" y="4305060"/>
                  <a:ext cx="116820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9ADF2D7-92B8-BB13-C6AF-08972B3C7E77}"/>
                    </a:ext>
                  </a:extLst>
                </p:cNvPr>
                <p:cNvSpPr txBox="1"/>
                <p:nvPr/>
              </p:nvSpPr>
              <p:spPr>
                <a:xfrm>
                  <a:off x="5483317" y="4889699"/>
                  <a:ext cx="1318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≤20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9ADF2D7-92B8-BB13-C6AF-08972B3C7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3317" y="4889699"/>
                  <a:ext cx="131811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077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179665-5FDA-467F-92AA-896D8665F8B6}"/>
</file>

<file path=customXml/itemProps2.xml><?xml version="1.0" encoding="utf-8"?>
<ds:datastoreItem xmlns:ds="http://schemas.openxmlformats.org/officeDocument/2006/customXml" ds:itemID="{EFA25F72-A6C3-4172-AC89-183682FB95F2}"/>
</file>

<file path=customXml/itemProps3.xml><?xml version="1.0" encoding="utf-8"?>
<ds:datastoreItem xmlns:ds="http://schemas.openxmlformats.org/officeDocument/2006/customXml" ds:itemID="{AD70E4DA-D89C-4129-8508-317518EDC02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5701</TotalTime>
  <Words>1769</Words>
  <Application>Microsoft Office PowerPoint</Application>
  <PresentationFormat>On-screen Show (4:3)</PresentationFormat>
  <Paragraphs>463</Paragraphs>
  <Slides>61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15 – Goals</vt:lpstr>
      <vt:lpstr>3D Cartesian Coordinates in matplotlib</vt:lpstr>
      <vt:lpstr>Viewing Angles in matplotlib</vt:lpstr>
      <vt:lpstr>Parametric Curves</vt:lpstr>
      <vt:lpstr>Open plot3d_helix.py</vt:lpstr>
      <vt:lpstr>Run plot3d_helix.py</vt:lpstr>
      <vt:lpstr>Run plot3d_helix.py</vt:lpstr>
      <vt:lpstr>Run plot3d_helix.py</vt:lpstr>
      <vt:lpstr>3D Axes in matplotlib</vt:lpstr>
      <vt:lpstr>Drawing a Monolith</vt:lpstr>
      <vt:lpstr>3D Cartesian Coordinates in matplotlib</vt:lpstr>
      <vt:lpstr>3D Cartesian Coordinates in matplotlib</vt:lpstr>
      <vt:lpstr>3D Cartesian Coordinates in matplotlib</vt:lpstr>
      <vt:lpstr>Open plot3d_monolith.py</vt:lpstr>
      <vt:lpstr>Open plot3d_monolith.py</vt:lpstr>
      <vt:lpstr>Run plot3d_monolith.py</vt:lpstr>
      <vt:lpstr>Run plot3d_monolith.py</vt:lpstr>
      <vt:lpstr>Drawing a Pyramid</vt:lpstr>
      <vt:lpstr>The Golden Ratio</vt:lpstr>
      <vt:lpstr>Drawing a Pyramid</vt:lpstr>
      <vt:lpstr>Open plot3d_pyramid.py</vt:lpstr>
      <vt:lpstr>View plot3d_pyramid.py</vt:lpstr>
      <vt:lpstr>Run plot3d_pyramid.py</vt:lpstr>
      <vt:lpstr>View plot3d_pyramid.py</vt:lpstr>
      <vt:lpstr>3D Axes in matplotlib</vt:lpstr>
      <vt:lpstr>Poloidal and Toroidal Angles</vt:lpstr>
      <vt:lpstr>Matrices and Outer Product</vt:lpstr>
      <vt:lpstr>Open plot3d_sphere.py</vt:lpstr>
      <vt:lpstr>Run plot3d_sphere.py</vt:lpstr>
      <vt:lpstr>Run plot3d_sphere.py</vt:lpstr>
      <vt:lpstr>Edit plot3d_sphere.py</vt:lpstr>
      <vt:lpstr>Run plot3d_sphere.py</vt:lpstr>
      <vt:lpstr>View plot3d_sphere.py</vt:lpstr>
      <vt:lpstr>What is a vector?</vt:lpstr>
      <vt:lpstr>What is a vector?</vt:lpstr>
      <vt:lpstr>Vector Cross Product</vt:lpstr>
      <vt:lpstr>Every Facet has a Surface Normal Vector</vt:lpstr>
      <vt:lpstr>Vector Dot Product</vt:lpstr>
      <vt:lpstr>Back Face Culling and Facet Shading</vt:lpstr>
      <vt:lpstr>Edit plot3d_sphere.py</vt:lpstr>
      <vt:lpstr>Run plot3d_sphere.py</vt:lpstr>
      <vt:lpstr>Run plot3d_sphere.py</vt:lpstr>
      <vt:lpstr>Modelling a Torus</vt:lpstr>
      <vt:lpstr>Modelling a Torus</vt:lpstr>
      <vt:lpstr>Modelling a Torus</vt:lpstr>
      <vt:lpstr>Open plot3d_torus.py</vt:lpstr>
      <vt:lpstr>Run plot3d_torus.py</vt:lpstr>
      <vt:lpstr>Edit plot3d_torus.py</vt:lpstr>
      <vt:lpstr>Run plot3d_torus.py</vt:lpstr>
      <vt:lpstr>Open plot3d_surface.py</vt:lpstr>
      <vt:lpstr>Run plot3d_surface.py</vt:lpstr>
      <vt:lpstr>View plot3d_surface.py</vt:lpstr>
      <vt:lpstr>The Gradient Operator</vt:lpstr>
      <vt:lpstr>The Gradient Operator</vt:lpstr>
      <vt:lpstr>The Gradient Operator</vt:lpstr>
      <vt:lpstr>Open plot3d_gradient.py</vt:lpstr>
      <vt:lpstr>Run plot3d_gradient.py</vt:lpstr>
      <vt:lpstr>Session 15 – Now You Know…</vt:lpstr>
      <vt:lpstr>Task 15-01</vt:lpstr>
      <vt:lpstr>Task 15-02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908</cp:revision>
  <cp:lastPrinted>2015-06-01T00:45:11Z</cp:lastPrinted>
  <dcterms:created xsi:type="dcterms:W3CDTF">2014-09-21T17:58:26Z</dcterms:created>
  <dcterms:modified xsi:type="dcterms:W3CDTF">2024-06-21T04:12:25Z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